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13"/>
  </p:notesMasterIdLst>
  <p:handoutMasterIdLst>
    <p:handoutMasterId r:id="rId14"/>
  </p:handoutMasterIdLst>
  <p:sldIdLst>
    <p:sldId id="367" r:id="rId2"/>
    <p:sldId id="355" r:id="rId3"/>
    <p:sldId id="356" r:id="rId4"/>
    <p:sldId id="358" r:id="rId5"/>
    <p:sldId id="357" r:id="rId6"/>
    <p:sldId id="359" r:id="rId7"/>
    <p:sldId id="360" r:id="rId8"/>
    <p:sldId id="361" r:id="rId9"/>
    <p:sldId id="365" r:id="rId10"/>
    <p:sldId id="363" r:id="rId11"/>
    <p:sldId id="317" r:id="rId12"/>
  </p:sldIdLst>
  <p:sldSz cx="9144000" cy="5143500" type="screen16x9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87">
          <p15:clr>
            <a:srgbClr val="A4A3A4"/>
          </p15:clr>
        </p15:guide>
        <p15:guide id="3" orient="horz" pos="131">
          <p15:clr>
            <a:srgbClr val="A4A3A4"/>
          </p15:clr>
        </p15:guide>
        <p15:guide id="4" orient="horz" pos="629">
          <p15:clr>
            <a:srgbClr val="A4A3A4"/>
          </p15:clr>
        </p15:guide>
        <p15:guide id="5" orient="horz" pos="2726">
          <p15:clr>
            <a:srgbClr val="A4A3A4"/>
          </p15:clr>
        </p15:guide>
        <p15:guide id="6" orient="horz" pos="3111">
          <p15:clr>
            <a:srgbClr val="A4A3A4"/>
          </p15:clr>
        </p15:guide>
        <p15:guide id="7" orient="horz" pos="2944">
          <p15:clr>
            <a:srgbClr val="A4A3A4"/>
          </p15:clr>
        </p15:guide>
        <p15:guide id="8" orient="horz" pos="784">
          <p15:clr>
            <a:srgbClr val="A4A3A4"/>
          </p15:clr>
        </p15:guide>
        <p15:guide id="9" orient="horz" pos="1076">
          <p15:clr>
            <a:srgbClr val="A4A3A4"/>
          </p15:clr>
        </p15:guide>
        <p15:guide id="10" orient="horz" pos="2216">
          <p15:clr>
            <a:srgbClr val="A4A3A4"/>
          </p15:clr>
        </p15:guide>
        <p15:guide id="11" orient="horz" pos="2550">
          <p15:clr>
            <a:srgbClr val="A4A3A4"/>
          </p15:clr>
        </p15:guide>
        <p15:guide id="12" orient="horz" pos="2859">
          <p15:clr>
            <a:srgbClr val="A4A3A4"/>
          </p15:clr>
        </p15:guide>
        <p15:guide id="13" pos="2880">
          <p15:clr>
            <a:srgbClr val="A4A3A4"/>
          </p15:clr>
        </p15:guide>
        <p15:guide id="14" pos="544">
          <p15:clr>
            <a:srgbClr val="A4A3A4"/>
          </p15:clr>
        </p15:guide>
        <p15:guide id="15" pos="5534">
          <p15:clr>
            <a:srgbClr val="A4A3A4"/>
          </p15:clr>
        </p15:guide>
        <p15:guide id="16" pos="4762">
          <p15:clr>
            <a:srgbClr val="A4A3A4"/>
          </p15:clr>
        </p15:guide>
        <p15:guide id="17" pos="725">
          <p15:clr>
            <a:srgbClr val="A4A3A4"/>
          </p15:clr>
        </p15:guide>
        <p15:guide id="18" pos="4309">
          <p15:clr>
            <a:srgbClr val="A4A3A4"/>
          </p15:clr>
        </p15:guide>
        <p15:guide id="19" pos="2992">
          <p15:clr>
            <a:srgbClr val="A4A3A4"/>
          </p15:clr>
        </p15:guide>
        <p15:guide id="20" pos="3264">
          <p15:clr>
            <a:srgbClr val="A4A3A4"/>
          </p15:clr>
        </p15:guide>
        <p15:guide id="21" pos="952">
          <p15:clr>
            <a:srgbClr val="A4A3A4"/>
          </p15:clr>
        </p15:guide>
        <p15:guide id="22">
          <p15:clr>
            <a:srgbClr val="A4A3A4"/>
          </p15:clr>
        </p15:guide>
        <p15:guide id="23" pos="51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6890"/>
    <a:srgbClr val="F39200"/>
    <a:srgbClr val="ED6942"/>
    <a:srgbClr val="C588BB"/>
    <a:srgbClr val="00A0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594" y="84"/>
      </p:cViewPr>
      <p:guideLst>
        <p:guide orient="horz" pos="1620"/>
        <p:guide orient="horz" pos="187"/>
        <p:guide orient="horz" pos="131"/>
        <p:guide orient="horz" pos="629"/>
        <p:guide orient="horz" pos="2726"/>
        <p:guide orient="horz" pos="3111"/>
        <p:guide orient="horz" pos="2944"/>
        <p:guide orient="horz" pos="784"/>
        <p:guide orient="horz" pos="1076"/>
        <p:guide orient="horz" pos="2216"/>
        <p:guide orient="horz" pos="2550"/>
        <p:guide orient="horz" pos="2859"/>
        <p:guide pos="2880"/>
        <p:guide pos="544"/>
        <p:guide pos="5534"/>
        <p:guide pos="4762"/>
        <p:guide pos="725"/>
        <p:guide pos="4309"/>
        <p:guide pos="2992"/>
        <p:guide pos="3264"/>
        <p:guide pos="952"/>
        <p:guide/>
        <p:guide pos="51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8" d="100"/>
          <a:sy n="78" d="100"/>
        </p:scale>
        <p:origin x="-3222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EA07-197B-4BDE-8335-C1CF555B96B5}" type="datetimeFigureOut">
              <a:rPr lang="fr-FR" smtClean="0"/>
              <a:pPr/>
              <a:t>24/01/2020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77AAC-F93B-4132-898D-6121506E9B4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058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24/01/2020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8025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1150939" y="291348"/>
            <a:ext cx="7634287" cy="838442"/>
          </a:xfrm>
        </p:spPr>
        <p:txBody>
          <a:bodyPr anchor="b" anchorCtr="0"/>
          <a:lstStyle>
            <a:lvl1pPr marL="1588" indent="0" algn="l">
              <a:defRPr sz="4600" b="1"/>
            </a:lvl1pPr>
          </a:lstStyle>
          <a:p>
            <a:r>
              <a:rPr lang="en-US" noProof="0" dirty="0"/>
              <a:t>Title</a:t>
            </a:r>
          </a:p>
        </p:txBody>
      </p:sp>
      <p:sp>
        <p:nvSpPr>
          <p:cNvPr id="12" name="Espace réservé du texte 11"/>
          <p:cNvSpPr>
            <a:spLocks noGrp="1"/>
          </p:cNvSpPr>
          <p:nvPr userDrawn="1">
            <p:ph type="body" sz="quarter" idx="18" hasCustomPrompt="1"/>
          </p:nvPr>
        </p:nvSpPr>
        <p:spPr bwMode="gray">
          <a:xfrm>
            <a:off x="1150939" y="1206105"/>
            <a:ext cx="7634287" cy="2311796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800"/>
              </a:spcAft>
              <a:buFontTx/>
              <a:buBlip>
                <a:blip r:embed="rId2"/>
              </a:buBlip>
              <a:defRPr sz="3400">
                <a:solidFill>
                  <a:schemeClr val="tx1"/>
                </a:solidFill>
              </a:defRPr>
            </a:lvl1pPr>
            <a:lvl2pPr marL="0">
              <a:lnSpc>
                <a:spcPct val="100000"/>
              </a:lnSpc>
              <a:spcAft>
                <a:spcPts val="1200"/>
              </a:spcAft>
              <a:defRPr sz="2000">
                <a:solidFill>
                  <a:schemeClr val="tx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SzPct val="25000"/>
              <a:buFontTx/>
              <a:buBlip>
                <a:blip r:embed="rId2"/>
              </a:buBlip>
              <a:defRPr sz="11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Subtitle</a:t>
            </a:r>
          </a:p>
          <a:p>
            <a:pPr lvl="1"/>
            <a:r>
              <a:rPr lang="en-US" noProof="0" dirty="0"/>
              <a:t>00/00/0000</a:t>
            </a:r>
          </a:p>
          <a:p>
            <a:pPr lvl="2"/>
            <a:r>
              <a:rPr lang="en-US" noProof="0" dirty="0"/>
              <a:t>Text</a:t>
            </a:r>
          </a:p>
        </p:txBody>
      </p:sp>
      <p:sp>
        <p:nvSpPr>
          <p:cNvPr id="20" name="Espace réservé de la date 19"/>
          <p:cNvSpPr>
            <a:spLocks noGrp="1"/>
          </p:cNvSpPr>
          <p:nvPr userDrawn="1">
            <p:ph type="dt" sz="half" idx="20"/>
          </p:nvPr>
        </p:nvSpPr>
        <p:spPr bwMode="gray"/>
        <p:txBody>
          <a:bodyPr/>
          <a:lstStyle/>
          <a:p>
            <a:r>
              <a:rPr lang="en-US" noProof="0"/>
              <a:t>Date</a:t>
            </a:r>
          </a:p>
        </p:txBody>
      </p:sp>
      <p:sp>
        <p:nvSpPr>
          <p:cNvPr id="21" name="Espace réservé du numéro de diapositive 20"/>
          <p:cNvSpPr>
            <a:spLocks noGrp="1"/>
          </p:cNvSpPr>
          <p:nvPr userDrawn="1">
            <p:ph type="sldNum" sz="quarter" idx="21"/>
          </p:nvPr>
        </p:nvSpPr>
        <p:spPr bwMode="gray">
          <a:xfrm>
            <a:off x="8964000" y="0"/>
            <a:ext cx="180000" cy="135000"/>
          </a:xfrm>
        </p:spPr>
        <p:txBody>
          <a:bodyPr/>
          <a:lstStyle>
            <a:lvl1pPr algn="ctr"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733122C9-A0B9-462F-8757-0847AD287B63}" type="slidenum">
              <a:rPr lang="en-US" noProof="0" smtClean="0"/>
              <a:pPr/>
              <a:t>‹#›</a:t>
            </a:fld>
            <a:r>
              <a:rPr lang="en-US" noProof="0"/>
              <a:t>  I</a:t>
            </a:r>
          </a:p>
        </p:txBody>
      </p:sp>
      <p:sp>
        <p:nvSpPr>
          <p:cNvPr id="22" name="Espace réservé du pied de page 21"/>
          <p:cNvSpPr>
            <a:spLocks noGrp="1"/>
          </p:cNvSpPr>
          <p:nvPr userDrawn="1">
            <p:ph type="ftr" sz="quarter" idx="22"/>
          </p:nvPr>
        </p:nvSpPr>
        <p:spPr bwMode="gray">
          <a:xfrm>
            <a:off x="8964000" y="0"/>
            <a:ext cx="180000" cy="135000"/>
          </a:xfrm>
        </p:spPr>
        <p:txBody>
          <a:bodyPr/>
          <a:lstStyle>
            <a:lvl1pPr algn="ctr"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Footer can be personalized as follow: Insert / Header and footer  I  Date 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3779086"/>
            <a:ext cx="9144000" cy="1368000"/>
          </a:xfrm>
          <a:custGeom>
            <a:avLst/>
            <a:gdLst>
              <a:gd name="connsiteX0" fmla="*/ 6840000 w 9144000"/>
              <a:gd name="connsiteY0" fmla="*/ 0 h 1368000"/>
              <a:gd name="connsiteX1" fmla="*/ 9144000 w 9144000"/>
              <a:gd name="connsiteY1" fmla="*/ 0 h 1368000"/>
              <a:gd name="connsiteX2" fmla="*/ 9144000 w 9144000"/>
              <a:gd name="connsiteY2" fmla="*/ 270000 h 1368000"/>
              <a:gd name="connsiteX3" fmla="*/ 9144000 w 9144000"/>
              <a:gd name="connsiteY3" fmla="*/ 1368000 h 1368000"/>
              <a:gd name="connsiteX4" fmla="*/ 6840000 w 9144000"/>
              <a:gd name="connsiteY4" fmla="*/ 1368000 h 1368000"/>
              <a:gd name="connsiteX5" fmla="*/ 0 w 9144000"/>
              <a:gd name="connsiteY5" fmla="*/ 1368000 h 1368000"/>
              <a:gd name="connsiteX6" fmla="*/ 0 w 9144000"/>
              <a:gd name="connsiteY6" fmla="*/ 270000 h 1368000"/>
              <a:gd name="connsiteX7" fmla="*/ 6840000 w 9144000"/>
              <a:gd name="connsiteY7" fmla="*/ 270000 h 13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368000">
                <a:moveTo>
                  <a:pt x="6840000" y="0"/>
                </a:moveTo>
                <a:lnTo>
                  <a:pt x="9144000" y="0"/>
                </a:lnTo>
                <a:lnTo>
                  <a:pt x="9144000" y="270000"/>
                </a:lnTo>
                <a:lnTo>
                  <a:pt x="9144000" y="1368000"/>
                </a:lnTo>
                <a:lnTo>
                  <a:pt x="6840000" y="1368000"/>
                </a:lnTo>
                <a:lnTo>
                  <a:pt x="0" y="1368000"/>
                </a:lnTo>
                <a:lnTo>
                  <a:pt x="0" y="270000"/>
                </a:lnTo>
                <a:lnTo>
                  <a:pt x="6840000" y="270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baseline="0"/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13" name="Espace réservé du texte 27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6624000" y="3695189"/>
            <a:ext cx="2520000" cy="1440000"/>
          </a:xfrm>
          <a:blipFill>
            <a:blip r:embed="rId3" cstate="print"/>
            <a:stretch>
              <a:fillRect/>
            </a:stretch>
          </a:blipFill>
          <a:ln>
            <a:solidFill>
              <a:schemeClr val="bg1">
                <a:alpha val="0"/>
              </a:schemeClr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0" y="0"/>
            <a:ext cx="6840000" cy="270000"/>
          </a:xfrm>
          <a:solidFill>
            <a:schemeClr val="tx2"/>
          </a:solidFill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9" name="Espace réservé pour une image  18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0" y="0"/>
            <a:ext cx="9144000" cy="5143500"/>
          </a:xfrm>
          <a:solidFill>
            <a:schemeClr val="bg1">
              <a:lumMod val="85000"/>
            </a:schemeClr>
          </a:solidFill>
        </p:spPr>
        <p:txBody>
          <a:bodyPr lIns="1800000" tIns="198000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90000"/>
              <a:buFontTx/>
              <a:buNone/>
              <a:tabLst/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For a cover with full background image :</a:t>
            </a:r>
            <a:br>
              <a:rPr lang="en-US" noProof="0" dirty="0"/>
            </a:br>
            <a:r>
              <a:rPr lang="en-US" noProof="0" dirty="0"/>
              <a:t>- Click on the central icon of this slide</a:t>
            </a:r>
            <a:br>
              <a:rPr lang="en-US" noProof="0" dirty="0"/>
            </a:br>
            <a:r>
              <a:rPr lang="en-US" noProof="0" dirty="0"/>
              <a:t>- Select/insert the visual you want for your cover.</a:t>
            </a:r>
            <a:br>
              <a:rPr lang="en-US" noProof="0" dirty="0"/>
            </a:br>
            <a:r>
              <a:rPr lang="en-US" noProof="0" dirty="0"/>
              <a:t>- Write the your text in the preset fields</a:t>
            </a:r>
          </a:p>
          <a:p>
            <a:endParaRPr lang="en-US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1150939" y="291348"/>
            <a:ext cx="7634287" cy="838442"/>
          </a:xfrm>
        </p:spPr>
        <p:txBody>
          <a:bodyPr anchor="b" anchorCtr="0"/>
          <a:lstStyle>
            <a:lvl1pPr marL="1588" indent="0" algn="l">
              <a:defRPr sz="4600" b="1"/>
            </a:lvl1pPr>
          </a:lstStyle>
          <a:p>
            <a:r>
              <a:rPr lang="en-US" noProof="0" dirty="0"/>
              <a:t>Title</a:t>
            </a:r>
          </a:p>
        </p:txBody>
      </p:sp>
      <p:sp>
        <p:nvSpPr>
          <p:cNvPr id="12" name="Espace réservé du texte 11"/>
          <p:cNvSpPr>
            <a:spLocks noGrp="1"/>
          </p:cNvSpPr>
          <p:nvPr userDrawn="1">
            <p:ph type="body" sz="quarter" idx="18" hasCustomPrompt="1"/>
          </p:nvPr>
        </p:nvSpPr>
        <p:spPr bwMode="gray">
          <a:xfrm>
            <a:off x="1150939" y="1206104"/>
            <a:ext cx="7634287" cy="136564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800"/>
              </a:spcAft>
              <a:buFontTx/>
              <a:buBlip>
                <a:blip r:embed="rId2"/>
              </a:buBlip>
              <a:defRPr sz="3400">
                <a:solidFill>
                  <a:schemeClr val="tx1"/>
                </a:solidFill>
              </a:defRPr>
            </a:lvl1pPr>
            <a:lvl2pPr marL="0">
              <a:lnSpc>
                <a:spcPct val="100000"/>
              </a:lnSpc>
              <a:spcAft>
                <a:spcPts val="1200"/>
              </a:spcAft>
              <a:defRPr sz="2000">
                <a:solidFill>
                  <a:schemeClr val="tx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SzPct val="25000"/>
              <a:buFontTx/>
              <a:buBlip>
                <a:blip r:embed="rId2"/>
              </a:buBlip>
              <a:defRPr sz="11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noProof="0" dirty="0"/>
              <a:t>Subtitle</a:t>
            </a:r>
          </a:p>
          <a:p>
            <a:pPr lvl="1"/>
            <a:r>
              <a:rPr lang="en-US" noProof="0" dirty="0"/>
              <a:t>00/00/0000</a:t>
            </a:r>
          </a:p>
          <a:p>
            <a:pPr lvl="2"/>
            <a:r>
              <a:rPr lang="en-US" noProof="0" dirty="0"/>
              <a:t>Text</a:t>
            </a:r>
          </a:p>
        </p:txBody>
      </p:sp>
      <p:sp>
        <p:nvSpPr>
          <p:cNvPr id="20" name="Espace réservé de la date 19"/>
          <p:cNvSpPr>
            <a:spLocks noGrp="1"/>
          </p:cNvSpPr>
          <p:nvPr userDrawn="1">
            <p:ph type="dt" sz="half" idx="20"/>
          </p:nvPr>
        </p:nvSpPr>
        <p:spPr bwMode="gray"/>
        <p:txBody>
          <a:bodyPr/>
          <a:lstStyle/>
          <a:p>
            <a:r>
              <a:rPr lang="en-US" noProof="0"/>
              <a:t>Date</a:t>
            </a:r>
          </a:p>
        </p:txBody>
      </p:sp>
      <p:sp>
        <p:nvSpPr>
          <p:cNvPr id="21" name="Espace réservé du numéro de diapositive 20"/>
          <p:cNvSpPr>
            <a:spLocks noGrp="1"/>
          </p:cNvSpPr>
          <p:nvPr userDrawn="1">
            <p:ph type="sldNum" sz="quarter" idx="21"/>
          </p:nvPr>
        </p:nvSpPr>
        <p:spPr bwMode="gray">
          <a:xfrm>
            <a:off x="8964000" y="0"/>
            <a:ext cx="180000" cy="135000"/>
          </a:xfrm>
        </p:spPr>
        <p:txBody>
          <a:bodyPr/>
          <a:lstStyle>
            <a:lvl1pPr algn="ctr"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733122C9-A0B9-462F-8757-0847AD287B63}" type="slidenum">
              <a:rPr lang="en-US" noProof="0" smtClean="0"/>
              <a:pPr/>
              <a:t>‹#›</a:t>
            </a:fld>
            <a:r>
              <a:rPr lang="en-US" noProof="0"/>
              <a:t>  I</a:t>
            </a:r>
          </a:p>
        </p:txBody>
      </p:sp>
      <p:sp>
        <p:nvSpPr>
          <p:cNvPr id="22" name="Espace réservé du pied de page 21"/>
          <p:cNvSpPr>
            <a:spLocks noGrp="1"/>
          </p:cNvSpPr>
          <p:nvPr userDrawn="1">
            <p:ph type="ftr" sz="quarter" idx="22"/>
          </p:nvPr>
        </p:nvSpPr>
        <p:spPr bwMode="gray">
          <a:xfrm>
            <a:off x="8964000" y="0"/>
            <a:ext cx="180000" cy="135000"/>
          </a:xfrm>
        </p:spPr>
        <p:txBody>
          <a:bodyPr/>
          <a:lstStyle>
            <a:lvl1pPr algn="ctr"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Footer can be personalized as follow: Insert / Header and footer  I  Date </a:t>
            </a:r>
          </a:p>
        </p:txBody>
      </p:sp>
      <p:sp>
        <p:nvSpPr>
          <p:cNvPr id="19" name="Espace réservé pour une image  18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1152000" y="2571750"/>
            <a:ext cx="3420000" cy="1363500"/>
          </a:xfrm>
          <a:solidFill>
            <a:schemeClr val="bg1">
              <a:lumMod val="85000"/>
            </a:schemeClr>
          </a:solidFill>
        </p:spPr>
        <p:txBody>
          <a:bodyPr tIns="720000"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Tx/>
              <a:buNone/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PICTURE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0" y="0"/>
            <a:ext cx="6840000" cy="270000"/>
          </a:xfrm>
          <a:solidFill>
            <a:schemeClr val="tx2"/>
          </a:solidFill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7" name="Espace réservé du texte 10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3779086"/>
            <a:ext cx="9144000" cy="1368000"/>
          </a:xfrm>
          <a:custGeom>
            <a:avLst/>
            <a:gdLst>
              <a:gd name="connsiteX0" fmla="*/ 6840000 w 9144000"/>
              <a:gd name="connsiteY0" fmla="*/ 0 h 1368000"/>
              <a:gd name="connsiteX1" fmla="*/ 9144000 w 9144000"/>
              <a:gd name="connsiteY1" fmla="*/ 0 h 1368000"/>
              <a:gd name="connsiteX2" fmla="*/ 9144000 w 9144000"/>
              <a:gd name="connsiteY2" fmla="*/ 270000 h 1368000"/>
              <a:gd name="connsiteX3" fmla="*/ 9144000 w 9144000"/>
              <a:gd name="connsiteY3" fmla="*/ 1368000 h 1368000"/>
              <a:gd name="connsiteX4" fmla="*/ 6840000 w 9144000"/>
              <a:gd name="connsiteY4" fmla="*/ 1368000 h 1368000"/>
              <a:gd name="connsiteX5" fmla="*/ 0 w 9144000"/>
              <a:gd name="connsiteY5" fmla="*/ 1368000 h 1368000"/>
              <a:gd name="connsiteX6" fmla="*/ 0 w 9144000"/>
              <a:gd name="connsiteY6" fmla="*/ 270000 h 1368000"/>
              <a:gd name="connsiteX7" fmla="*/ 6840000 w 9144000"/>
              <a:gd name="connsiteY7" fmla="*/ 270000 h 13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368000">
                <a:moveTo>
                  <a:pt x="6840000" y="0"/>
                </a:moveTo>
                <a:lnTo>
                  <a:pt x="9144000" y="0"/>
                </a:lnTo>
                <a:lnTo>
                  <a:pt x="9144000" y="270000"/>
                </a:lnTo>
                <a:lnTo>
                  <a:pt x="9144000" y="1368000"/>
                </a:lnTo>
                <a:lnTo>
                  <a:pt x="6840000" y="1368000"/>
                </a:lnTo>
                <a:lnTo>
                  <a:pt x="0" y="1368000"/>
                </a:lnTo>
                <a:lnTo>
                  <a:pt x="0" y="270000"/>
                </a:lnTo>
                <a:lnTo>
                  <a:pt x="6840000" y="270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baseline="0"/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18" name="Espace réservé du texte 27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6624000" y="3695189"/>
            <a:ext cx="2520000" cy="1440000"/>
          </a:xfrm>
          <a:blipFill>
            <a:blip r:embed="rId3" cstate="print"/>
            <a:stretch>
              <a:fillRect/>
            </a:stretch>
          </a:blipFill>
          <a:ln>
            <a:solidFill>
              <a:schemeClr val="bg1">
                <a:alpha val="0"/>
              </a:schemeClr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63600" y="1134000"/>
            <a:ext cx="7921625" cy="143775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  <a:p>
            <a:pPr lvl="2"/>
            <a:r>
              <a:rPr lang="en-US" noProof="0" dirty="0"/>
              <a:t>Text level 3</a:t>
            </a:r>
          </a:p>
          <a:p>
            <a:pPr lvl="3"/>
            <a:r>
              <a:rPr lang="en-US" noProof="0" dirty="0"/>
              <a:t>Text level 4</a:t>
            </a:r>
          </a:p>
          <a:p>
            <a:pPr lvl="4"/>
            <a:r>
              <a:rPr lang="en-US" noProof="0" dirty="0"/>
              <a:t>Text level 5</a:t>
            </a:r>
          </a:p>
        </p:txBody>
      </p:sp>
      <p:sp>
        <p:nvSpPr>
          <p:cNvPr id="15" name="Espace réservé pour une image  18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0" y="2619000"/>
            <a:ext cx="2952000" cy="1701000"/>
          </a:xfrm>
          <a:solidFill>
            <a:schemeClr val="bg1">
              <a:lumMod val="85000"/>
            </a:schemeClr>
          </a:solidFill>
        </p:spPr>
        <p:txBody>
          <a:bodyPr tIns="720000"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Tx/>
              <a:buNone/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PICTURE</a:t>
            </a:r>
          </a:p>
        </p:txBody>
      </p:sp>
      <p:sp>
        <p:nvSpPr>
          <p:cNvPr id="16" name="Titre 1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noProof="0" dirty="0"/>
              <a:t>Title</a:t>
            </a:r>
          </a:p>
        </p:txBody>
      </p:sp>
      <p:sp>
        <p:nvSpPr>
          <p:cNvPr id="17" name="Espace réservé pour une image  18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2952000" y="2619000"/>
            <a:ext cx="4590000" cy="1701000"/>
          </a:xfrm>
          <a:solidFill>
            <a:schemeClr val="bg1">
              <a:lumMod val="85000"/>
            </a:schemeClr>
          </a:solidFill>
        </p:spPr>
        <p:txBody>
          <a:bodyPr tIns="720000"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Tx/>
              <a:buNone/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PICTURE</a:t>
            </a:r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24"/>
          </p:nvPr>
        </p:nvSpPr>
        <p:spPr bwMode="gray"/>
        <p:txBody>
          <a:bodyPr/>
          <a:lstStyle/>
          <a:p>
            <a:r>
              <a:rPr lang="fr-FR"/>
              <a:t>Date</a:t>
            </a:r>
            <a:endParaRPr lang="en-US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25"/>
          </p:nvPr>
        </p:nvSpPr>
        <p:spPr bwMode="gray"/>
        <p:txBody>
          <a:bodyPr/>
          <a:lstStyle/>
          <a:p>
            <a:fld id="{733122C9-A0B9-462F-8757-0847AD287B63}" type="slidenum">
              <a:rPr lang="en-US" smtClean="0"/>
              <a:pPr/>
              <a:t>‹#›</a:t>
            </a:fld>
            <a:r>
              <a:rPr lang="en-US" dirty="0"/>
              <a:t>  I</a:t>
            </a: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26"/>
          </p:nvPr>
        </p:nvSpPr>
        <p:spPr bwMode="gray"/>
        <p:txBody>
          <a:bodyPr/>
          <a:lstStyle/>
          <a:p>
            <a:r>
              <a:rPr lang="en-US"/>
              <a:t>Footer can be personalized as follow: Insert / Header and footer  I  Date 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63600" y="1134000"/>
            <a:ext cx="7921625" cy="3193525"/>
          </a:xfrm>
        </p:spPr>
        <p:txBody>
          <a:bodyPr/>
          <a:lstStyle>
            <a:lvl1pPr>
              <a:defRPr sz="1600"/>
            </a:lvl1pPr>
            <a:lvl2pPr>
              <a:defRPr sz="1800"/>
            </a:lvl2pPr>
            <a:lvl3pPr>
              <a:defRPr sz="140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  <a:p>
            <a:pPr lvl="2"/>
            <a:r>
              <a:rPr lang="en-US" noProof="0" dirty="0"/>
              <a:t>Text level 3</a:t>
            </a:r>
          </a:p>
          <a:p>
            <a:pPr lvl="3"/>
            <a:r>
              <a:rPr lang="en-US" noProof="0" dirty="0"/>
              <a:t>Text level 4</a:t>
            </a:r>
          </a:p>
          <a:p>
            <a:pPr lvl="4"/>
            <a:r>
              <a:rPr lang="en-US" noProof="0" dirty="0"/>
              <a:t>Text level 5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/>
              <a:t>Title</a:t>
            </a:r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20"/>
          </p:nvPr>
        </p:nvSpPr>
        <p:spPr bwMode="gray"/>
        <p:txBody>
          <a:bodyPr/>
          <a:lstStyle/>
          <a:p>
            <a:r>
              <a:rPr lang="fr-FR"/>
              <a:t>Date</a:t>
            </a:r>
            <a:endParaRPr lang="en-US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/>
          <a:p>
            <a:fld id="{733122C9-A0B9-462F-8757-0847AD287B63}" type="slidenum">
              <a:rPr lang="en-US" smtClean="0"/>
              <a:pPr/>
              <a:t>‹#›</a:t>
            </a:fld>
            <a:r>
              <a:rPr lang="en-US"/>
              <a:t>  I</a:t>
            </a:r>
            <a:endParaRPr lang="en-US" dirty="0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22"/>
          </p:nvPr>
        </p:nvSpPr>
        <p:spPr bwMode="gray"/>
        <p:txBody>
          <a:bodyPr/>
          <a:lstStyle/>
          <a:p>
            <a:r>
              <a:rPr lang="en-US" dirty="0"/>
              <a:t>Footer can be personalized as follow: Insert / Header and footer  I  Date </a:t>
            </a:r>
          </a:p>
        </p:txBody>
      </p:sp>
      <p:sp>
        <p:nvSpPr>
          <p:cNvPr id="15" name="Espace réservé pour une image  18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4572000" y="1455626"/>
            <a:ext cx="2978151" cy="2119500"/>
          </a:xfrm>
          <a:solidFill>
            <a:schemeClr val="bg1">
              <a:lumMod val="85000"/>
            </a:schemeClr>
          </a:solidFill>
        </p:spPr>
        <p:txBody>
          <a:bodyPr tIns="720000" anchor="ctr" anchorCtr="0"/>
          <a:lstStyle>
            <a:lvl1pPr marL="0" indent="0" algn="ctr">
              <a:lnSpc>
                <a:spcPct val="100000"/>
              </a:lnSpc>
              <a:spcAft>
                <a:spcPts val="0"/>
              </a:spcAft>
              <a:buFontTx/>
              <a:buNone/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PICTURE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/>
              <a:t>Title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63600" y="1134000"/>
            <a:ext cx="7921625" cy="3193525"/>
          </a:xfrm>
        </p:spPr>
        <p:txBody>
          <a:bodyPr/>
          <a:lstStyle/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  <a:p>
            <a:pPr lvl="2"/>
            <a:r>
              <a:rPr lang="en-US" noProof="0" dirty="0"/>
              <a:t>Text level 3</a:t>
            </a:r>
          </a:p>
          <a:p>
            <a:pPr lvl="3"/>
            <a:r>
              <a:rPr lang="en-US" noProof="0" dirty="0"/>
              <a:t>Text level 4</a:t>
            </a:r>
          </a:p>
          <a:p>
            <a:pPr lvl="4"/>
            <a:r>
              <a:rPr lang="en-US" noProof="0" dirty="0"/>
              <a:t>Text level 5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r>
              <a:rPr lang="fr-FR"/>
              <a:t>Date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 bwMode="gray"/>
        <p:txBody>
          <a:bodyPr/>
          <a:lstStyle/>
          <a:p>
            <a:fld id="{733122C9-A0B9-462F-8757-0847AD287B63}" type="slidenum">
              <a:rPr lang="en-US" smtClean="0"/>
              <a:pPr/>
              <a:t>‹#›</a:t>
            </a:fld>
            <a:r>
              <a:rPr lang="en-US"/>
              <a:t>  I</a:t>
            </a:r>
            <a:endParaRPr lang="en-US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US"/>
              <a:t>Footer can be personalized as follow: Insert / Header and footer  I  Date 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/>
              <a:t>Title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 bwMode="gray"/>
        <p:txBody>
          <a:bodyPr/>
          <a:lstStyle/>
          <a:p>
            <a:r>
              <a:rPr lang="fr-FR"/>
              <a:t>Date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 bwMode="gray"/>
        <p:txBody>
          <a:bodyPr/>
          <a:lstStyle/>
          <a:p>
            <a:fld id="{733122C9-A0B9-462F-8757-0847AD287B63}" type="slidenum">
              <a:rPr lang="en-US" smtClean="0"/>
              <a:pPr/>
              <a:t>‹#›</a:t>
            </a:fld>
            <a:r>
              <a:rPr lang="en-US"/>
              <a:t>  I</a:t>
            </a:r>
            <a:endParaRPr lang="en-US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en-US"/>
              <a:t>Footer can be personalized as follow: Insert / Header and footer  I  Date </a:t>
            </a:r>
            <a:endParaRPr lang="en-US" dirty="0"/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150939" y="3517901"/>
            <a:ext cx="7634287" cy="808832"/>
          </a:xfrm>
        </p:spPr>
        <p:txBody>
          <a:bodyPr/>
          <a:lstStyle>
            <a:lvl1pPr marL="0" indent="0">
              <a:spcAft>
                <a:spcPts val="0"/>
              </a:spcAft>
              <a:buFontTx/>
              <a:buBlip>
                <a:blip r:embed="rId2"/>
              </a:buBlip>
              <a:defRPr sz="1800"/>
            </a:lvl1pPr>
          </a:lstStyle>
          <a:p>
            <a:pPr lvl="0"/>
            <a:r>
              <a:rPr lang="en-US" noProof="0" dirty="0"/>
              <a:t>Text</a:t>
            </a:r>
          </a:p>
        </p:txBody>
      </p:sp>
      <p:sp>
        <p:nvSpPr>
          <p:cNvPr id="12" name="Espace réservé du graphique 10"/>
          <p:cNvSpPr>
            <a:spLocks noGrp="1"/>
          </p:cNvSpPr>
          <p:nvPr>
            <p:ph type="chart" sz="quarter" idx="17" hasCustomPrompt="1"/>
          </p:nvPr>
        </p:nvSpPr>
        <p:spPr bwMode="gray">
          <a:xfrm>
            <a:off x="1511300" y="1491630"/>
            <a:ext cx="3060700" cy="1809750"/>
          </a:xfrm>
        </p:spPr>
        <p:txBody>
          <a:bodyPr tIns="720000" anchor="ctr" anchorCtr="0"/>
          <a:lstStyle>
            <a:lvl1pPr algn="ctr">
              <a:buFontTx/>
              <a:buNone/>
              <a:defRPr sz="1000" b="1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DIAGRAM</a:t>
            </a:r>
          </a:p>
        </p:txBody>
      </p:sp>
      <p:sp>
        <p:nvSpPr>
          <p:cNvPr id="13" name="Espace réservé du graphique 10"/>
          <p:cNvSpPr>
            <a:spLocks noGrp="1"/>
          </p:cNvSpPr>
          <p:nvPr>
            <p:ph type="chart" sz="quarter" idx="18" hasCustomPrompt="1"/>
          </p:nvPr>
        </p:nvSpPr>
        <p:spPr bwMode="gray">
          <a:xfrm>
            <a:off x="5181600" y="1491630"/>
            <a:ext cx="3048000" cy="1809750"/>
          </a:xfrm>
        </p:spPr>
        <p:txBody>
          <a:bodyPr tIns="720000" anchor="ctr" anchorCtr="0"/>
          <a:lstStyle>
            <a:lvl1pPr algn="ctr">
              <a:buFontTx/>
              <a:buNone/>
              <a:defRPr sz="1000" b="1">
                <a:solidFill>
                  <a:schemeClr val="bg2"/>
                </a:solidFill>
              </a:defRPr>
            </a:lvl1pPr>
          </a:lstStyle>
          <a:p>
            <a:r>
              <a:rPr lang="en-US" noProof="0" dirty="0"/>
              <a:t>DIAGRAM</a:t>
            </a:r>
          </a:p>
        </p:txBody>
      </p:sp>
      <p:sp>
        <p:nvSpPr>
          <p:cNvPr id="14" name="Espace réservé du texte 22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1150938" y="1134000"/>
            <a:ext cx="3598862" cy="220265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400" b="1"/>
            </a:lvl1pPr>
          </a:lstStyle>
          <a:p>
            <a:pPr lvl="0"/>
            <a:r>
              <a:rPr lang="en-US" noProof="0" dirty="0"/>
              <a:t>Text of diagram</a:t>
            </a:r>
          </a:p>
        </p:txBody>
      </p:sp>
      <p:sp>
        <p:nvSpPr>
          <p:cNvPr id="15" name="Espace réservé du texte 22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5186363" y="1134000"/>
            <a:ext cx="3598862" cy="220265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400" b="1"/>
            </a:lvl1pPr>
          </a:lstStyle>
          <a:p>
            <a:pPr lvl="0"/>
            <a:r>
              <a:rPr lang="en-US" noProof="0" dirty="0"/>
              <a:t>Text of diagram</a:t>
            </a:r>
          </a:p>
        </p:txBody>
      </p:sp>
    </p:spTree>
    <p:extLst>
      <p:ext uri="{BB962C8B-B14F-4D97-AF65-F5344CB8AC3E}">
        <p14:creationId xmlns:p14="http://schemas.microsoft.com/office/powerpoint/2010/main" val="1143840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 bwMode="gray">
          <a:xfrm>
            <a:off x="0" y="0"/>
            <a:ext cx="9144000" cy="5143500"/>
          </a:xfrm>
          <a:prstGeom prst="rect">
            <a:avLst/>
          </a:prstGeom>
          <a:solidFill>
            <a:srgbClr val="4F68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space réservé du texte 10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3779086"/>
            <a:ext cx="9144000" cy="1368000"/>
          </a:xfrm>
          <a:custGeom>
            <a:avLst/>
            <a:gdLst>
              <a:gd name="connsiteX0" fmla="*/ 6840000 w 9144000"/>
              <a:gd name="connsiteY0" fmla="*/ 0 h 1368000"/>
              <a:gd name="connsiteX1" fmla="*/ 9144000 w 9144000"/>
              <a:gd name="connsiteY1" fmla="*/ 0 h 1368000"/>
              <a:gd name="connsiteX2" fmla="*/ 9144000 w 9144000"/>
              <a:gd name="connsiteY2" fmla="*/ 270000 h 1368000"/>
              <a:gd name="connsiteX3" fmla="*/ 9144000 w 9144000"/>
              <a:gd name="connsiteY3" fmla="*/ 1368000 h 1368000"/>
              <a:gd name="connsiteX4" fmla="*/ 6840000 w 9144000"/>
              <a:gd name="connsiteY4" fmla="*/ 1368000 h 1368000"/>
              <a:gd name="connsiteX5" fmla="*/ 0 w 9144000"/>
              <a:gd name="connsiteY5" fmla="*/ 1368000 h 1368000"/>
              <a:gd name="connsiteX6" fmla="*/ 0 w 9144000"/>
              <a:gd name="connsiteY6" fmla="*/ 270000 h 1368000"/>
              <a:gd name="connsiteX7" fmla="*/ 6840000 w 9144000"/>
              <a:gd name="connsiteY7" fmla="*/ 270000 h 13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368000">
                <a:moveTo>
                  <a:pt x="6840000" y="0"/>
                </a:moveTo>
                <a:lnTo>
                  <a:pt x="9144000" y="0"/>
                </a:lnTo>
                <a:lnTo>
                  <a:pt x="9144000" y="270000"/>
                </a:lnTo>
                <a:lnTo>
                  <a:pt x="9144000" y="1368000"/>
                </a:lnTo>
                <a:lnTo>
                  <a:pt x="6840000" y="1368000"/>
                </a:lnTo>
                <a:lnTo>
                  <a:pt x="0" y="1368000"/>
                </a:lnTo>
                <a:lnTo>
                  <a:pt x="0" y="270000"/>
                </a:lnTo>
                <a:lnTo>
                  <a:pt x="6840000" y="270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baseline="0"/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12" name="Espace réservé du texte 11"/>
          <p:cNvSpPr>
            <a:spLocks noGrp="1"/>
          </p:cNvSpPr>
          <p:nvPr userDrawn="1">
            <p:ph type="body" sz="quarter" idx="18" hasCustomPrompt="1"/>
          </p:nvPr>
        </p:nvSpPr>
        <p:spPr bwMode="gray">
          <a:xfrm>
            <a:off x="863601" y="2286000"/>
            <a:ext cx="4318000" cy="157574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Blip>
                <a:blip r:embed="rId2"/>
              </a:buBlip>
              <a:defRPr sz="1000" b="1">
                <a:solidFill>
                  <a:schemeClr val="bg1"/>
                </a:solidFill>
              </a:defRPr>
            </a:lvl1pPr>
            <a:lvl2pPr marL="0">
              <a:lnSpc>
                <a:spcPct val="100000"/>
              </a:lnSpc>
              <a:spcAft>
                <a:spcPts val="0"/>
              </a:spcAft>
              <a:defRPr sz="10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SzPct val="25000"/>
              <a:buFontTx/>
              <a:buBlip>
                <a:blip r:embed="rId2"/>
              </a:buBlip>
              <a:defRPr sz="1200">
                <a:solidFill>
                  <a:schemeClr val="bg1"/>
                </a:solidFill>
              </a:defRPr>
            </a:lvl3pPr>
          </a:lstStyle>
          <a:p>
            <a:pPr>
              <a:spcAft>
                <a:spcPts val="600"/>
              </a:spcAft>
            </a:pPr>
            <a:r>
              <a:rPr lang="fr-FR" dirty="0"/>
              <a:t>Nexans Power Accessories Germany GmbH</a:t>
            </a:r>
          </a:p>
          <a:p>
            <a:r>
              <a:rPr lang="fr-FR" b="0" dirty="0"/>
              <a:t>Ferdinand-Porsche-</a:t>
            </a:r>
            <a:r>
              <a:rPr lang="fr-FR" b="0" dirty="0" err="1"/>
              <a:t>Str</a:t>
            </a:r>
            <a:r>
              <a:rPr lang="fr-FR" b="0" dirty="0"/>
              <a:t>. 12</a:t>
            </a:r>
          </a:p>
          <a:p>
            <a:r>
              <a:rPr lang="fr-FR" b="0" dirty="0"/>
              <a:t>95028 Hof, Germany</a:t>
            </a:r>
          </a:p>
          <a:p>
            <a:endParaRPr lang="fr-FR" b="0" dirty="0"/>
          </a:p>
          <a:p>
            <a:r>
              <a:rPr lang="fr-FR" b="0" dirty="0"/>
              <a:t>Tel.: +49 9281 8306-0</a:t>
            </a:r>
          </a:p>
          <a:p>
            <a:r>
              <a:rPr lang="fr-FR" b="0" dirty="0"/>
              <a:t>Fax: +49 9281 8306-480</a:t>
            </a:r>
          </a:p>
          <a:p>
            <a:endParaRPr lang="fr-FR" b="0" dirty="0"/>
          </a:p>
          <a:p>
            <a:r>
              <a:rPr lang="fr-FR" b="0" dirty="0"/>
              <a:t>info.power-accessories@nexans.com</a:t>
            </a:r>
          </a:p>
          <a:p>
            <a:r>
              <a:rPr lang="fr-FR" b="0" dirty="0"/>
              <a:t>www.nexans-power-accessories.com</a:t>
            </a:r>
          </a:p>
        </p:txBody>
      </p:sp>
      <p:sp>
        <p:nvSpPr>
          <p:cNvPr id="20" name="Espace réservé de la date 19"/>
          <p:cNvSpPr>
            <a:spLocks noGrp="1"/>
          </p:cNvSpPr>
          <p:nvPr userDrawn="1">
            <p:ph type="dt" sz="half" idx="20"/>
          </p:nvPr>
        </p:nvSpPr>
        <p:spPr bwMode="gray"/>
        <p:txBody>
          <a:bodyPr/>
          <a:lstStyle/>
          <a:p>
            <a:r>
              <a:rPr lang="en-US" noProof="0"/>
              <a:t>Date</a:t>
            </a:r>
          </a:p>
        </p:txBody>
      </p:sp>
      <p:sp>
        <p:nvSpPr>
          <p:cNvPr id="21" name="Espace réservé du numéro de diapositive 20"/>
          <p:cNvSpPr>
            <a:spLocks noGrp="1"/>
          </p:cNvSpPr>
          <p:nvPr userDrawn="1">
            <p:ph type="sldNum" sz="quarter" idx="21"/>
          </p:nvPr>
        </p:nvSpPr>
        <p:spPr bwMode="gray">
          <a:xfrm>
            <a:off x="8964000" y="0"/>
            <a:ext cx="180000" cy="135000"/>
          </a:xfrm>
        </p:spPr>
        <p:txBody>
          <a:bodyPr/>
          <a:lstStyle>
            <a:lvl1pPr algn="ctr"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fld id="{733122C9-A0B9-462F-8757-0847AD287B63}" type="slidenum">
              <a:rPr lang="en-US" noProof="0" smtClean="0"/>
              <a:pPr/>
              <a:t>‹#›</a:t>
            </a:fld>
            <a:r>
              <a:rPr lang="en-US" noProof="0"/>
              <a:t>  I</a:t>
            </a:r>
          </a:p>
        </p:txBody>
      </p:sp>
      <p:sp>
        <p:nvSpPr>
          <p:cNvPr id="22" name="Espace réservé du pied de page 21"/>
          <p:cNvSpPr>
            <a:spLocks noGrp="1"/>
          </p:cNvSpPr>
          <p:nvPr userDrawn="1">
            <p:ph type="ftr" sz="quarter" idx="22"/>
          </p:nvPr>
        </p:nvSpPr>
        <p:spPr bwMode="gray">
          <a:xfrm>
            <a:off x="8964000" y="0"/>
            <a:ext cx="180000" cy="135000"/>
          </a:xfrm>
        </p:spPr>
        <p:txBody>
          <a:bodyPr/>
          <a:lstStyle>
            <a:lvl1pPr algn="ctr"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Footer can be personalized as follow: Insert / Header and footer  I  Date </a:t>
            </a:r>
          </a:p>
        </p:txBody>
      </p:sp>
      <p:sp>
        <p:nvSpPr>
          <p:cNvPr id="15" name="Rectangle 14"/>
          <p:cNvSpPr/>
          <p:nvPr userDrawn="1"/>
        </p:nvSpPr>
        <p:spPr bwMode="gray">
          <a:xfrm>
            <a:off x="0" y="0"/>
            <a:ext cx="6840538" cy="27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texte 27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6624000" y="3695189"/>
            <a:ext cx="2520000" cy="1440000"/>
          </a:xfrm>
          <a:blipFill>
            <a:blip r:embed="rId3" cstate="print"/>
            <a:stretch>
              <a:fillRect/>
            </a:stretch>
          </a:blipFill>
          <a:ln>
            <a:solidFill>
              <a:schemeClr val="bg1">
                <a:alpha val="0"/>
              </a:schemeClr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texte 10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3779086"/>
            <a:ext cx="9144000" cy="1368000"/>
          </a:xfrm>
          <a:custGeom>
            <a:avLst/>
            <a:gdLst>
              <a:gd name="connsiteX0" fmla="*/ 6840000 w 9144000"/>
              <a:gd name="connsiteY0" fmla="*/ 0 h 1368000"/>
              <a:gd name="connsiteX1" fmla="*/ 9144000 w 9144000"/>
              <a:gd name="connsiteY1" fmla="*/ 0 h 1368000"/>
              <a:gd name="connsiteX2" fmla="*/ 9144000 w 9144000"/>
              <a:gd name="connsiteY2" fmla="*/ 270000 h 1368000"/>
              <a:gd name="connsiteX3" fmla="*/ 9144000 w 9144000"/>
              <a:gd name="connsiteY3" fmla="*/ 1368000 h 1368000"/>
              <a:gd name="connsiteX4" fmla="*/ 6840000 w 9144000"/>
              <a:gd name="connsiteY4" fmla="*/ 1368000 h 1368000"/>
              <a:gd name="connsiteX5" fmla="*/ 0 w 9144000"/>
              <a:gd name="connsiteY5" fmla="*/ 1368000 h 1368000"/>
              <a:gd name="connsiteX6" fmla="*/ 0 w 9144000"/>
              <a:gd name="connsiteY6" fmla="*/ 270000 h 1368000"/>
              <a:gd name="connsiteX7" fmla="*/ 6840000 w 9144000"/>
              <a:gd name="connsiteY7" fmla="*/ 270000 h 136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368000">
                <a:moveTo>
                  <a:pt x="6840000" y="0"/>
                </a:moveTo>
                <a:lnTo>
                  <a:pt x="9144000" y="0"/>
                </a:lnTo>
                <a:lnTo>
                  <a:pt x="9144000" y="270000"/>
                </a:lnTo>
                <a:lnTo>
                  <a:pt x="9144000" y="1368000"/>
                </a:lnTo>
                <a:lnTo>
                  <a:pt x="6840000" y="1368000"/>
                </a:lnTo>
                <a:lnTo>
                  <a:pt x="0" y="1368000"/>
                </a:lnTo>
                <a:lnTo>
                  <a:pt x="0" y="270000"/>
                </a:lnTo>
                <a:lnTo>
                  <a:pt x="6840000" y="270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baseline="0"/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12" name="Espace réservé du texte 11"/>
          <p:cNvSpPr>
            <a:spLocks noGrp="1"/>
          </p:cNvSpPr>
          <p:nvPr userDrawn="1">
            <p:ph type="body" sz="quarter" idx="18" hasCustomPrompt="1"/>
          </p:nvPr>
        </p:nvSpPr>
        <p:spPr bwMode="gray">
          <a:xfrm>
            <a:off x="863601" y="2286000"/>
            <a:ext cx="4318000" cy="157574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Blip>
                <a:blip r:embed="rId2"/>
              </a:buBlip>
              <a:defRPr sz="1000" b="1">
                <a:solidFill>
                  <a:schemeClr val="tx1"/>
                </a:solidFill>
              </a:defRPr>
            </a:lvl1pPr>
            <a:lvl2pPr marL="0">
              <a:lnSpc>
                <a:spcPct val="100000"/>
              </a:lnSpc>
              <a:spcAft>
                <a:spcPts val="0"/>
              </a:spcAft>
              <a:defRPr sz="1000">
                <a:solidFill>
                  <a:schemeClr val="tx1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SzPct val="25000"/>
              <a:buFontTx/>
              <a:buBlip>
                <a:blip r:embed="rId2"/>
              </a:buBlip>
              <a:defRPr sz="1200">
                <a:solidFill>
                  <a:schemeClr val="bg1"/>
                </a:solidFill>
              </a:defRPr>
            </a:lvl3pPr>
          </a:lstStyle>
          <a:p>
            <a:pPr>
              <a:spcAft>
                <a:spcPts val="600"/>
              </a:spcAft>
            </a:pPr>
            <a:r>
              <a:rPr lang="fr-FR" dirty="0"/>
              <a:t>Nexans Power Accessories Germany GmbH</a:t>
            </a:r>
          </a:p>
          <a:p>
            <a:r>
              <a:rPr lang="fr-FR" b="0" dirty="0"/>
              <a:t>Ferdinand-Porsche-</a:t>
            </a:r>
            <a:r>
              <a:rPr lang="fr-FR" b="0" dirty="0" err="1"/>
              <a:t>Str</a:t>
            </a:r>
            <a:r>
              <a:rPr lang="fr-FR" b="0" dirty="0"/>
              <a:t>. 12</a:t>
            </a:r>
          </a:p>
          <a:p>
            <a:r>
              <a:rPr lang="fr-FR" b="0" dirty="0"/>
              <a:t>95028 Hof, Germany</a:t>
            </a:r>
          </a:p>
          <a:p>
            <a:endParaRPr lang="fr-FR" b="0" dirty="0"/>
          </a:p>
          <a:p>
            <a:r>
              <a:rPr lang="fr-FR" b="0" dirty="0"/>
              <a:t>Tel.: +49 9281 8306-0</a:t>
            </a:r>
          </a:p>
          <a:p>
            <a:r>
              <a:rPr lang="fr-FR" b="0" dirty="0"/>
              <a:t>Fax: +49 9281 8306-480</a:t>
            </a:r>
          </a:p>
          <a:p>
            <a:endParaRPr lang="fr-FR" b="0" dirty="0"/>
          </a:p>
          <a:p>
            <a:r>
              <a:rPr lang="fr-FR" b="0" dirty="0"/>
              <a:t>info.power-accessories@nexans.com</a:t>
            </a:r>
          </a:p>
          <a:p>
            <a:r>
              <a:rPr lang="fr-FR" b="0" dirty="0"/>
              <a:t>www.nexans-power-accessories.com</a:t>
            </a:r>
          </a:p>
        </p:txBody>
      </p:sp>
      <p:sp>
        <p:nvSpPr>
          <p:cNvPr id="20" name="Espace réservé de la date 19"/>
          <p:cNvSpPr>
            <a:spLocks noGrp="1"/>
          </p:cNvSpPr>
          <p:nvPr userDrawn="1">
            <p:ph type="dt" sz="half" idx="20"/>
          </p:nvPr>
        </p:nvSpPr>
        <p:spPr bwMode="gray"/>
        <p:txBody>
          <a:bodyPr/>
          <a:lstStyle/>
          <a:p>
            <a:r>
              <a:rPr lang="en-US" noProof="0"/>
              <a:t>Date</a:t>
            </a:r>
          </a:p>
        </p:txBody>
      </p:sp>
      <p:sp>
        <p:nvSpPr>
          <p:cNvPr id="15" name="Rectangle 14"/>
          <p:cNvSpPr/>
          <p:nvPr userDrawn="1"/>
        </p:nvSpPr>
        <p:spPr bwMode="gray">
          <a:xfrm>
            <a:off x="0" y="0"/>
            <a:ext cx="6840538" cy="27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texte 27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6624000" y="3695189"/>
            <a:ext cx="2520000" cy="1440000"/>
          </a:xfrm>
          <a:blipFill>
            <a:blip r:embed="rId3" cstate="print"/>
            <a:stretch>
              <a:fillRect/>
            </a:stretch>
          </a:blipFill>
          <a:ln>
            <a:solidFill>
              <a:schemeClr val="bg1">
                <a:alpha val="0"/>
              </a:schemeClr>
            </a:solidFill>
          </a:ln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r>
              <a:rPr lang="en-US" noProof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701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1150939" y="429121"/>
            <a:ext cx="7634287" cy="70246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863600" y="1134000"/>
            <a:ext cx="7921625" cy="31993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  <a:p>
            <a:pPr lvl="2"/>
            <a:r>
              <a:rPr lang="en-US" noProof="0" dirty="0"/>
              <a:t>Text level 3</a:t>
            </a:r>
          </a:p>
          <a:p>
            <a:pPr lvl="3"/>
            <a:r>
              <a:rPr lang="en-US" noProof="0" dirty="0"/>
              <a:t>Text level 4</a:t>
            </a:r>
          </a:p>
          <a:p>
            <a:pPr lvl="4"/>
            <a:r>
              <a:rPr lang="en-US" noProof="0" dirty="0"/>
              <a:t>Text level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8964000" y="0"/>
            <a:ext cx="180000" cy="135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Date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725922" y="4518000"/>
            <a:ext cx="6817878" cy="135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Footer can be personalized as follow: Insert / Header and footer  I  Date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0" y="4518000"/>
            <a:ext cx="628006" cy="1485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en-US" noProof="0" smtClean="0"/>
              <a:pPr/>
              <a:t>‹#›</a:t>
            </a:fld>
            <a:r>
              <a:rPr lang="en-US" noProof="0" dirty="0"/>
              <a:t>  I</a:t>
            </a:r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7542000" cy="27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pic>
        <p:nvPicPr>
          <p:cNvPr id="12" name="Image 11" descr="logo_texte.png"/>
          <p:cNvPicPr>
            <a:picLocks noChangeAspect="1"/>
          </p:cNvPicPr>
          <p:nvPr/>
        </p:nvPicPr>
        <p:blipFill>
          <a:blip r:embed="rId10" cstate="print"/>
          <a:srcRect b="4884"/>
          <a:stretch>
            <a:fillRect/>
          </a:stretch>
        </p:blipFill>
        <p:spPr bwMode="gray">
          <a:xfrm>
            <a:off x="7516810" y="4458669"/>
            <a:ext cx="1619997" cy="684831"/>
          </a:xfrm>
          <a:prstGeom prst="rect">
            <a:avLst/>
          </a:prstGeom>
        </p:spPr>
      </p:pic>
      <p:cxnSp>
        <p:nvCxnSpPr>
          <p:cNvPr id="15" name="Connecteur en angle 14"/>
          <p:cNvCxnSpPr/>
          <p:nvPr/>
        </p:nvCxnSpPr>
        <p:spPr bwMode="gray">
          <a:xfrm flipV="1">
            <a:off x="0" y="4530255"/>
            <a:ext cx="9144000" cy="138989"/>
          </a:xfrm>
          <a:prstGeom prst="bentConnector3">
            <a:avLst>
              <a:gd name="adj1" fmla="val 8245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799" r:id="rId2"/>
    <p:sldLayoutId id="2147483803" r:id="rId3"/>
    <p:sldLayoutId id="2147483801" r:id="rId4"/>
    <p:sldLayoutId id="2147483800" r:id="rId5"/>
    <p:sldLayoutId id="2147483805" r:id="rId6"/>
    <p:sldLayoutId id="2147483804" r:id="rId7"/>
    <p:sldLayoutId id="2147483806" r:id="rId8"/>
  </p:sldLayoutIdLst>
  <p:hf hdr="0"/>
  <p:txStyles>
    <p:titleStyle>
      <a:lvl1pPr marL="0" indent="0" algn="l" defTabSz="914400" rtl="0" eaLnBrk="1" latinLnBrk="0" hangingPunct="1">
        <a:lnSpc>
          <a:spcPct val="100000"/>
        </a:lnSpc>
        <a:spcBef>
          <a:spcPct val="0"/>
        </a:spcBef>
        <a:buNone/>
        <a:defRPr sz="29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Clr>
          <a:schemeClr val="tx2"/>
        </a:buClr>
        <a:buSzPct val="90000"/>
        <a:buFont typeface="Wingdings" pitchFamily="2" charset="2"/>
        <a:buChar char=""/>
        <a:defRPr sz="1600" kern="1200">
          <a:solidFill>
            <a:schemeClr val="bg2"/>
          </a:solidFill>
          <a:latin typeface="+mn-lt"/>
          <a:ea typeface="+mn-ea"/>
          <a:cs typeface="+mn-cs"/>
        </a:defRPr>
      </a:lvl1pPr>
      <a:lvl2pPr marL="280800" indent="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SzPct val="25000"/>
        <a:buFontTx/>
        <a:buBlip>
          <a:blip r:embed="rId11"/>
        </a:buBlip>
        <a:defRPr sz="1800" kern="1200">
          <a:solidFill>
            <a:schemeClr val="bg2"/>
          </a:solidFill>
          <a:latin typeface="+mn-lt"/>
          <a:ea typeface="+mn-ea"/>
          <a:cs typeface="+mn-cs"/>
        </a:defRPr>
      </a:lvl2pPr>
      <a:lvl3pPr marL="539750" indent="-25200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Clr>
          <a:schemeClr val="tx2"/>
        </a:buClr>
        <a:buSzPct val="90000"/>
        <a:buFont typeface="Wingdings" pitchFamily="2" charset="2"/>
        <a:buChar char=""/>
        <a:defRPr sz="1400" kern="1200">
          <a:solidFill>
            <a:schemeClr val="bg2"/>
          </a:solidFill>
          <a:latin typeface="+mn-lt"/>
          <a:ea typeface="+mn-ea"/>
          <a:cs typeface="+mn-cs"/>
        </a:defRPr>
      </a:lvl3pPr>
      <a:lvl4pPr marL="719138" indent="-179388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tx2"/>
        </a:buClr>
        <a:buSzPct val="100000"/>
        <a:buFont typeface="Arial" pitchFamily="34" charset="0"/>
        <a:buChar char="-"/>
        <a:defRPr sz="1000" kern="1200">
          <a:solidFill>
            <a:schemeClr val="bg2"/>
          </a:solidFill>
          <a:latin typeface="+mn-lt"/>
          <a:ea typeface="+mn-ea"/>
          <a:cs typeface="+mn-cs"/>
        </a:defRPr>
      </a:lvl4pPr>
      <a:lvl5pPr marL="717550" indent="0" algn="l" defTabSz="89535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SzPct val="25000"/>
        <a:buFontTx/>
        <a:buBlip>
          <a:blip r:embed="rId11"/>
        </a:buBlip>
        <a:defRPr sz="9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AD6E228A-3CCD-4A6A-964B-395ACFD193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136" y="1245627"/>
            <a:ext cx="1638337" cy="2428365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33122C9-A0B9-462F-8757-0847AD287B63}" type="slidenum">
              <a:rPr lang="en-US" smtClean="0"/>
              <a:pPr/>
              <a:t>1</a:t>
            </a:fld>
            <a:r>
              <a:rPr lang="en-US" dirty="0"/>
              <a:t>  I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dirty="0"/>
              <a:t>Footer can be personalized as follow: Insert / Header and footer  I  Date </a:t>
            </a:r>
          </a:p>
        </p:txBody>
      </p:sp>
      <p:sp>
        <p:nvSpPr>
          <p:cNvPr id="50" name="Espace réservé du texte 49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7" name="Espace réservé du texte 4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9" name="Espace réservé du texte 4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dirty="0"/>
              <a:t>New Cable </a:t>
            </a:r>
            <a:r>
              <a:rPr lang="de-DE" sz="4000" dirty="0" err="1"/>
              <a:t>Adaptor</a:t>
            </a:r>
            <a:r>
              <a:rPr lang="de-DE" sz="4000" dirty="0"/>
              <a:t> CA0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8"/>
          </p:nvPr>
        </p:nvSpPr>
        <p:spPr>
          <a:xfrm>
            <a:off x="1150939" y="1206104"/>
            <a:ext cx="7634287" cy="1365647"/>
          </a:xfrm>
        </p:spPr>
        <p:txBody>
          <a:bodyPr/>
          <a:lstStyle/>
          <a:p>
            <a:r>
              <a:rPr lang="en-US" dirty="0"/>
              <a:t>EUROMOLD</a:t>
            </a:r>
            <a:r>
              <a:rPr lang="en-US" baseline="30000" dirty="0"/>
              <a:t>®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Separable connectors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November 28, 2019</a:t>
            </a:r>
          </a:p>
        </p:txBody>
      </p:sp>
    </p:spTree>
    <p:extLst>
      <p:ext uri="{BB962C8B-B14F-4D97-AF65-F5344CB8AC3E}">
        <p14:creationId xmlns:p14="http://schemas.microsoft.com/office/powerpoint/2010/main" val="953506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8">
              <a:defRPr/>
            </a:pPr>
            <a:r>
              <a:rPr lang="en-GB" dirty="0"/>
              <a:t>Transition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fr-FR"/>
              <a:t>Date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33122C9-A0B9-462F-8757-0847AD287B63}" type="slidenum">
              <a:rPr lang="en-US" smtClean="0"/>
              <a:pPr/>
              <a:t>10</a:t>
            </a:fld>
            <a:r>
              <a:rPr lang="en-US"/>
              <a:t>  I</a:t>
            </a:r>
            <a:endParaRPr lang="en-US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40FEBD1B-42D8-43DB-8B23-FF740D134A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164" y="1452215"/>
            <a:ext cx="3920804" cy="22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88000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en-GB" sz="1600" b="1" dirty="0">
                <a:solidFill>
                  <a:schemeClr val="bg2">
                    <a:lumMod val="75000"/>
                  </a:schemeClr>
                </a:solidFill>
              </a:rPr>
              <a:t>Installation sheet: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translations.</a:t>
            </a:r>
          </a:p>
          <a:p>
            <a:pPr marL="288000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en-GB" sz="1600" b="1" dirty="0">
                <a:solidFill>
                  <a:schemeClr val="bg2">
                    <a:lumMod val="75000"/>
                  </a:schemeClr>
                </a:solidFill>
              </a:rPr>
              <a:t>Catalogue pages: </a:t>
            </a:r>
            <a:r>
              <a:rPr lang="nl-BE" sz="1600" dirty="0" err="1">
                <a:solidFill>
                  <a:schemeClr val="bg2">
                    <a:lumMod val="75000"/>
                  </a:schemeClr>
                </a:solidFill>
              </a:rPr>
              <a:t>same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l-BE" sz="1600" dirty="0" err="1">
                <a:solidFill>
                  <a:schemeClr val="bg2">
                    <a:lumMod val="75000"/>
                  </a:schemeClr>
                </a:solidFill>
              </a:rPr>
              <a:t>numbers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 or new kits.</a:t>
            </a:r>
          </a:p>
          <a:p>
            <a:pPr marL="288000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nl-BE" sz="1600" b="1" dirty="0" err="1">
                <a:solidFill>
                  <a:schemeClr val="bg2">
                    <a:lumMod val="75000"/>
                  </a:schemeClr>
                </a:solidFill>
              </a:rPr>
              <a:t>When</a:t>
            </a:r>
            <a:r>
              <a:rPr lang="nl-BE" sz="1600" b="1" dirty="0">
                <a:solidFill>
                  <a:schemeClr val="bg2">
                    <a:lumMod val="75000"/>
                  </a:schemeClr>
                </a:solidFill>
              </a:rPr>
              <a:t>: 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start in December; </a:t>
            </a:r>
            <a:r>
              <a:rPr lang="nl-BE" sz="1600" dirty="0" err="1">
                <a:solidFill>
                  <a:schemeClr val="bg2">
                    <a:lumMod val="75000"/>
                  </a:schemeClr>
                </a:solidFill>
              </a:rPr>
              <a:t>old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l-BE" sz="1600" dirty="0" err="1">
                <a:solidFill>
                  <a:schemeClr val="bg2">
                    <a:lumMod val="75000"/>
                  </a:schemeClr>
                </a:solidFill>
              </a:rPr>
              <a:t>version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 fade out in 12 </a:t>
            </a:r>
            <a:r>
              <a:rPr lang="nl-BE" sz="1600" dirty="0" err="1">
                <a:solidFill>
                  <a:schemeClr val="bg2">
                    <a:lumMod val="75000"/>
                  </a:schemeClr>
                </a:solidFill>
              </a:rPr>
              <a:t>months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.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spcAft>
                <a:spcPts val="600"/>
              </a:spcAft>
              <a:buClr>
                <a:schemeClr val="tx2"/>
              </a:buClr>
              <a:buSzPct val="90000"/>
              <a:defRPr/>
            </a:pPr>
            <a:endParaRPr lang="en-GB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B013DB-B443-4DD9-98B0-32FEDA8511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203598"/>
            <a:ext cx="4285551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14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texte 1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GB"/>
              <a:t>Date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33122C9-A0B9-462F-8757-0847AD287B63}" type="slidenum">
              <a:rPr lang="en-GB" smtClean="0"/>
              <a:pPr/>
              <a:t>11</a:t>
            </a:fld>
            <a:r>
              <a:rPr lang="en-GB"/>
              <a:t>  I</a:t>
            </a: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GB"/>
              <a:t>Footer can be personalized as follow: Insert / Header and footer  I  Date </a:t>
            </a:r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108707A2-F702-4EF3-BFEB-24D77A0CE1C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63601" y="2286000"/>
            <a:ext cx="4318000" cy="157574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Nexans Power Accessories</a:t>
            </a:r>
          </a:p>
          <a:p>
            <a:r>
              <a:rPr lang="fr-FR" b="0" dirty="0"/>
              <a:t>Nexans Network Solutions N.V. - Div. EUROMOLD</a:t>
            </a:r>
          </a:p>
          <a:p>
            <a:r>
              <a:rPr lang="fr-FR" b="0" dirty="0"/>
              <a:t>ZUID III - </a:t>
            </a:r>
            <a:r>
              <a:rPr lang="fr-FR" b="0" dirty="0" err="1"/>
              <a:t>Industrielaan</a:t>
            </a:r>
            <a:r>
              <a:rPr lang="fr-FR" b="0" dirty="0"/>
              <a:t> 12</a:t>
            </a:r>
            <a:br>
              <a:rPr lang="fr-FR" b="0" dirty="0"/>
            </a:br>
            <a:r>
              <a:rPr lang="fr-FR" b="0" dirty="0"/>
              <a:t>9320 </a:t>
            </a:r>
            <a:r>
              <a:rPr lang="fr-FR" b="0" dirty="0" err="1"/>
              <a:t>Erembodegem</a:t>
            </a:r>
            <a:br>
              <a:rPr lang="fr-FR" b="0" dirty="0"/>
            </a:br>
            <a:r>
              <a:rPr lang="fr-FR" b="0" dirty="0" err="1"/>
              <a:t>Belgium</a:t>
            </a:r>
            <a:endParaRPr lang="fr-FR" b="0" dirty="0"/>
          </a:p>
          <a:p>
            <a:endParaRPr lang="fr-FR" b="0" dirty="0"/>
          </a:p>
          <a:p>
            <a:r>
              <a:rPr lang="fr-FR" b="0" dirty="0"/>
              <a:t>Phone: +32 (0)53 85 02 11</a:t>
            </a:r>
          </a:p>
          <a:p>
            <a:r>
              <a:rPr lang="fr-FR" b="0" dirty="0"/>
              <a:t>sales.euromold@nexans.com</a:t>
            </a:r>
          </a:p>
          <a:p>
            <a:r>
              <a:rPr lang="fr-FR" b="0" dirty="0"/>
              <a:t>www.nexans.com/power_accessories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62D4929-C1DB-46F2-B0B6-75B9838B42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372" y="919094"/>
            <a:ext cx="1786020" cy="2137995"/>
          </a:xfrm>
          <a:prstGeom prst="rect">
            <a:avLst/>
          </a:prstGeom>
        </p:spPr>
      </p:pic>
      <p:pic>
        <p:nvPicPr>
          <p:cNvPr id="11" name="Picture 1">
            <a:extLst>
              <a:ext uri="{FF2B5EF4-FFF2-40B4-BE49-F238E27FC236}">
                <a16:creationId xmlns:a16="http://schemas.microsoft.com/office/drawing/2014/main" id="{CBAA7B54-E10E-49AA-B960-0F283CB37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007354" y="1400093"/>
            <a:ext cx="2873336" cy="161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EA0130-7D5B-4FE4-8D5D-CD2B9973CA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43609" y="1268624"/>
            <a:ext cx="1512168" cy="151216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8">
              <a:defRPr/>
            </a:pPr>
            <a:r>
              <a:rPr lang="en-GB" altLang="nl-BE" sz="3200" dirty="0"/>
              <a:t>What is a cable adaptor</a:t>
            </a:r>
            <a:endParaRPr lang="en-US" sz="32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fr-FR"/>
              <a:t>Date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33122C9-A0B9-462F-8757-0847AD287B63}" type="slidenum">
              <a:rPr lang="en-US" smtClean="0"/>
              <a:pPr/>
              <a:t>2</a:t>
            </a:fld>
            <a:r>
              <a:rPr lang="en-US"/>
              <a:t>  I</a:t>
            </a:r>
            <a:endParaRPr lang="en-US" dirty="0"/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C06F6320-AB22-4DF2-9A3F-89327B5D11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3600" y="983001"/>
            <a:ext cx="7921625" cy="31935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600" b="1" dirty="0">
                <a:solidFill>
                  <a:schemeClr val="bg2">
                    <a:lumMod val="75000"/>
                  </a:schemeClr>
                </a:solidFill>
              </a:rPr>
              <a:t>Adapt the cable to the connector</a:t>
            </a:r>
            <a:br>
              <a:rPr lang="en-US" sz="1600" b="1" dirty="0">
                <a:solidFill>
                  <a:schemeClr val="bg2">
                    <a:lumMod val="75000"/>
                  </a:schemeClr>
                </a:solidFill>
              </a:rPr>
            </a:br>
            <a:br>
              <a:rPr lang="en-US" sz="1600" b="1" dirty="0">
                <a:solidFill>
                  <a:schemeClr val="bg2">
                    <a:lumMod val="75000"/>
                  </a:schemeClr>
                </a:solidFill>
              </a:rPr>
            </a:br>
            <a:br>
              <a:rPr lang="en-US" sz="1600" b="1" dirty="0">
                <a:solidFill>
                  <a:schemeClr val="bg2">
                    <a:lumMod val="75000"/>
                  </a:schemeClr>
                </a:solidFill>
              </a:rPr>
            </a:br>
            <a:br>
              <a:rPr lang="en-US" sz="1600" b="1" dirty="0">
                <a:solidFill>
                  <a:schemeClr val="bg2">
                    <a:lumMod val="75000"/>
                  </a:schemeClr>
                </a:solidFill>
              </a:rPr>
            </a:br>
            <a:br>
              <a:rPr lang="en-US" sz="1600" b="1" dirty="0">
                <a:solidFill>
                  <a:schemeClr val="bg2">
                    <a:lumMod val="75000"/>
                  </a:schemeClr>
                </a:solidFill>
              </a:rPr>
            </a:br>
            <a:br>
              <a:rPr lang="en-US" sz="1600" b="1" dirty="0">
                <a:solidFill>
                  <a:schemeClr val="bg2">
                    <a:lumMod val="75000"/>
                  </a:schemeClr>
                </a:solidFill>
              </a:rPr>
            </a:br>
            <a:br>
              <a:rPr lang="en-US" sz="1600" b="1" dirty="0">
                <a:solidFill>
                  <a:schemeClr val="bg2">
                    <a:lumMod val="75000"/>
                  </a:schemeClr>
                </a:solidFill>
              </a:rPr>
            </a:br>
            <a:br>
              <a:rPr lang="en-US" sz="1600" b="1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600" dirty="0">
                <a:solidFill>
                  <a:schemeClr val="bg2">
                    <a:lumMod val="75000"/>
                  </a:schemeClr>
                </a:solidFill>
              </a:rPr>
              <a:t>Different diameters   &gt;&gt;&gt;  different inner diameters   &gt;&gt;&gt;  fixed inner diameter</a:t>
            </a:r>
            <a:br>
              <a:rPr lang="en-US" sz="16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600" dirty="0">
                <a:solidFill>
                  <a:schemeClr val="bg2">
                    <a:lumMod val="75000"/>
                  </a:schemeClr>
                </a:solidFill>
              </a:rPr>
              <a:t>			 fixed outer diameter</a:t>
            </a:r>
            <a:br>
              <a:rPr lang="en-US" sz="16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600" b="1" dirty="0">
                <a:solidFill>
                  <a:schemeClr val="bg2">
                    <a:lumMod val="75000"/>
                  </a:schemeClr>
                </a:solidFill>
              </a:rPr>
              <a:t>       Cable		           CA		      Connector</a:t>
            </a:r>
          </a:p>
          <a:p>
            <a:pPr>
              <a:spcAft>
                <a:spcPts val="600"/>
              </a:spcAft>
            </a:pPr>
            <a:r>
              <a:rPr lang="en-US" sz="1600" b="1" dirty="0">
                <a:solidFill>
                  <a:schemeClr val="bg2">
                    <a:lumMod val="75000"/>
                  </a:schemeClr>
                </a:solidFill>
              </a:rPr>
              <a:t>Part of the field control system</a:t>
            </a:r>
          </a:p>
          <a:p>
            <a:pPr>
              <a:spcAft>
                <a:spcPts val="600"/>
              </a:spcAft>
            </a:pPr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Part of the water sealing system</a:t>
            </a:r>
            <a:endParaRPr lang="nl-BE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FD201E-C045-4BB3-979A-B691C66F67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47361"/>
            <a:ext cx="593600" cy="1389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546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8">
              <a:defRPr/>
            </a:pPr>
            <a:r>
              <a:rPr lang="en-GB" dirty="0"/>
              <a:t>Objective &amp; concept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fr-FR"/>
              <a:t>Date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33122C9-A0B9-462F-8757-0847AD287B63}" type="slidenum">
              <a:rPr lang="en-US" smtClean="0"/>
              <a:pPr/>
              <a:t>3</a:t>
            </a:fld>
            <a:r>
              <a:rPr lang="en-US"/>
              <a:t>  I</a:t>
            </a:r>
            <a:endParaRPr lang="en-US" dirty="0"/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90FBE79D-057E-4B97-8ACC-068FFC8588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3601" y="1134000"/>
            <a:ext cx="4428480" cy="31935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600" b="1" dirty="0" err="1">
                <a:solidFill>
                  <a:schemeClr val="bg2">
                    <a:lumMod val="75000"/>
                  </a:schemeClr>
                </a:solidFill>
              </a:rPr>
              <a:t>Aquired</a:t>
            </a:r>
            <a:r>
              <a:rPr lang="en-US" sz="1600" b="1" dirty="0">
                <a:solidFill>
                  <a:schemeClr val="bg2">
                    <a:lumMod val="75000"/>
                  </a:schemeClr>
                </a:solidFill>
              </a:rPr>
              <a:t> know-how – 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</a:rPr>
              <a:t>can we use the research done for the 200LR on other products</a:t>
            </a:r>
          </a:p>
          <a:p>
            <a:pPr>
              <a:spcAft>
                <a:spcPts val="600"/>
              </a:spcAft>
            </a:pPr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Capacity increase –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new machines and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moulds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Eco friendly </a:t>
            </a:r>
            <a:r>
              <a:rPr lang="nl-BE" dirty="0">
                <a:solidFill>
                  <a:schemeClr val="bg2">
                    <a:lumMod val="75000"/>
                  </a:schemeClr>
                </a:solidFill>
              </a:rPr>
              <a:t>– no more metal oxides</a:t>
            </a:r>
            <a:endParaRPr lang="en-GB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Complexity reduction </a:t>
            </a:r>
            <a:r>
              <a:rPr lang="nl-BE" dirty="0">
                <a:solidFill>
                  <a:schemeClr val="bg2">
                    <a:lumMod val="75000"/>
                  </a:schemeClr>
                </a:solidFill>
              </a:rPr>
              <a:t>– </a:t>
            </a:r>
            <a:r>
              <a:rPr lang="nl-BE" dirty="0" err="1">
                <a:solidFill>
                  <a:schemeClr val="bg2">
                    <a:lumMod val="75000"/>
                  </a:schemeClr>
                </a:solidFill>
              </a:rPr>
              <a:t>reduce</a:t>
            </a:r>
            <a:r>
              <a:rPr lang="nl-BE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l-BE" dirty="0" err="1">
                <a:solidFill>
                  <a:schemeClr val="bg2">
                    <a:lumMod val="75000"/>
                  </a:schemeClr>
                </a:solidFill>
              </a:rPr>
              <a:t>the</a:t>
            </a:r>
            <a:r>
              <a:rPr lang="nl-BE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l-BE" dirty="0" err="1">
                <a:solidFill>
                  <a:schemeClr val="bg2">
                    <a:lumMod val="75000"/>
                  </a:schemeClr>
                </a:solidFill>
              </a:rPr>
              <a:t>number</a:t>
            </a:r>
            <a:r>
              <a:rPr lang="nl-BE" dirty="0">
                <a:solidFill>
                  <a:schemeClr val="bg2">
                    <a:lumMod val="75000"/>
                  </a:schemeClr>
                </a:solidFill>
              </a:rPr>
              <a:t> of </a:t>
            </a:r>
            <a:r>
              <a:rPr lang="nl-BE" dirty="0" err="1">
                <a:solidFill>
                  <a:schemeClr val="bg2">
                    <a:lumMod val="75000"/>
                  </a:schemeClr>
                </a:solidFill>
              </a:rPr>
              <a:t>models</a:t>
            </a:r>
            <a:endParaRPr lang="nl-BE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C22CFB-0CFF-4CAC-BF52-627B9C3A0D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416" y="1131590"/>
            <a:ext cx="3648866" cy="242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238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>
            <a:extLst>
              <a:ext uri="{FF2B5EF4-FFF2-40B4-BE49-F238E27FC236}">
                <a16:creationId xmlns:a16="http://schemas.microsoft.com/office/drawing/2014/main" id="{5E6904B1-8D30-4633-98E8-6A76AB1D9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482156" y="1789385"/>
            <a:ext cx="3665427" cy="206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8">
              <a:defRPr/>
            </a:pPr>
            <a:r>
              <a:rPr lang="en-GB" dirty="0"/>
              <a:t>Complexity Reduction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fr-FR"/>
              <a:t>Date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33122C9-A0B9-462F-8757-0847AD287B63}" type="slidenum">
              <a:rPr lang="en-US" smtClean="0"/>
              <a:pPr/>
              <a:t>4</a:t>
            </a:fld>
            <a:r>
              <a:rPr lang="en-US"/>
              <a:t>  I</a:t>
            </a:r>
            <a:endParaRPr lang="en-US" dirty="0"/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90FBE79D-057E-4B97-8ACC-068FFC8588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5536" y="1134000"/>
            <a:ext cx="8389689" cy="3193525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This project has allowed us to reduce the number of different models from 13 to 5.</a:t>
            </a:r>
            <a:endParaRPr lang="nl-BE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BEDADA-2922-4447-BF12-6DFDD4B0BAB8}"/>
              </a:ext>
            </a:extLst>
          </p:cNvPr>
          <p:cNvSpPr txBox="1"/>
          <p:nvPr/>
        </p:nvSpPr>
        <p:spPr>
          <a:xfrm>
            <a:off x="427042" y="1923678"/>
            <a:ext cx="3398357" cy="230832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nl-BE" dirty="0">
                <a:solidFill>
                  <a:schemeClr val="bg1"/>
                </a:solidFill>
              </a:rPr>
              <a:t> </a:t>
            </a:r>
            <a:r>
              <a:rPr lang="nl-BE" dirty="0" err="1">
                <a:solidFill>
                  <a:schemeClr val="bg1"/>
                </a:solidFill>
              </a:rPr>
              <a:t>Existing</a:t>
            </a:r>
            <a:r>
              <a:rPr lang="nl-BE" dirty="0">
                <a:solidFill>
                  <a:schemeClr val="bg1"/>
                </a:solidFill>
              </a:rPr>
              <a:t> </a:t>
            </a:r>
            <a:r>
              <a:rPr lang="nl-BE" dirty="0" err="1">
                <a:solidFill>
                  <a:schemeClr val="bg1"/>
                </a:solidFill>
              </a:rPr>
              <a:t>models</a:t>
            </a:r>
            <a:endParaRPr lang="nl-BE" dirty="0">
              <a:solidFill>
                <a:schemeClr val="bg1"/>
              </a:solidFill>
            </a:endParaRPr>
          </a:p>
          <a:p>
            <a:r>
              <a:rPr lang="nl-BE" dirty="0">
                <a:solidFill>
                  <a:schemeClr val="bg1"/>
                </a:solidFill>
              </a:rPr>
              <a:t>411CA-11	430CA-11</a:t>
            </a:r>
          </a:p>
          <a:p>
            <a:r>
              <a:rPr lang="nl-BE" dirty="0">
                <a:solidFill>
                  <a:schemeClr val="bg1"/>
                </a:solidFill>
              </a:rPr>
              <a:t>411CA-15	430CA-16</a:t>
            </a:r>
          </a:p>
          <a:p>
            <a:r>
              <a:rPr lang="nl-BE" dirty="0">
                <a:solidFill>
                  <a:schemeClr val="bg1"/>
                </a:solidFill>
              </a:rPr>
              <a:t>411CA-19	430CA-18</a:t>
            </a:r>
          </a:p>
          <a:p>
            <a:r>
              <a:rPr lang="nl-BE" dirty="0">
                <a:solidFill>
                  <a:schemeClr val="bg1"/>
                </a:solidFill>
              </a:rPr>
              <a:t>411CA-22	430CA-21</a:t>
            </a:r>
          </a:p>
          <a:p>
            <a:r>
              <a:rPr lang="nl-BE" dirty="0">
                <a:solidFill>
                  <a:schemeClr val="bg1"/>
                </a:solidFill>
              </a:rPr>
              <a:t>411CA-25	430CA-22</a:t>
            </a:r>
          </a:p>
          <a:p>
            <a:r>
              <a:rPr lang="nl-BE" dirty="0">
                <a:solidFill>
                  <a:schemeClr val="bg1"/>
                </a:solidFill>
              </a:rPr>
              <a:t>411CA-27	430CA-27</a:t>
            </a:r>
          </a:p>
          <a:p>
            <a:r>
              <a:rPr lang="nl-BE" dirty="0">
                <a:solidFill>
                  <a:schemeClr val="bg1"/>
                </a:solidFill>
              </a:rPr>
              <a:t>		430CA-30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4484FE-701C-4907-AC16-1E36B2B0C193}"/>
              </a:ext>
            </a:extLst>
          </p:cNvPr>
          <p:cNvSpPr txBox="1"/>
          <p:nvPr/>
        </p:nvSpPr>
        <p:spPr>
          <a:xfrm>
            <a:off x="6772742" y="1923678"/>
            <a:ext cx="1944216" cy="1754326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nl-BE" dirty="0">
                <a:solidFill>
                  <a:schemeClr val="bg1"/>
                </a:solidFill>
              </a:rPr>
              <a:t> New </a:t>
            </a:r>
            <a:r>
              <a:rPr lang="nl-BE" dirty="0" err="1">
                <a:solidFill>
                  <a:schemeClr val="bg1"/>
                </a:solidFill>
              </a:rPr>
              <a:t>models</a:t>
            </a:r>
            <a:endParaRPr lang="nl-BE" dirty="0">
              <a:solidFill>
                <a:schemeClr val="bg1"/>
              </a:solidFill>
            </a:endParaRPr>
          </a:p>
          <a:p>
            <a:r>
              <a:rPr lang="nl-BE" dirty="0">
                <a:solidFill>
                  <a:schemeClr val="bg1"/>
                </a:solidFill>
              </a:rPr>
              <a:t>CA0-11</a:t>
            </a:r>
          </a:p>
          <a:p>
            <a:r>
              <a:rPr lang="nl-BE" dirty="0">
                <a:solidFill>
                  <a:schemeClr val="bg1"/>
                </a:solidFill>
              </a:rPr>
              <a:t>CA0-15</a:t>
            </a:r>
          </a:p>
          <a:p>
            <a:r>
              <a:rPr lang="nl-BE" dirty="0">
                <a:solidFill>
                  <a:schemeClr val="bg1"/>
                </a:solidFill>
              </a:rPr>
              <a:t>CA0-18</a:t>
            </a:r>
          </a:p>
          <a:p>
            <a:r>
              <a:rPr lang="nl-BE" dirty="0">
                <a:solidFill>
                  <a:schemeClr val="bg1"/>
                </a:solidFill>
              </a:rPr>
              <a:t>CA0-21</a:t>
            </a:r>
          </a:p>
          <a:p>
            <a:r>
              <a:rPr lang="nl-BE" dirty="0">
                <a:solidFill>
                  <a:schemeClr val="bg1"/>
                </a:solidFill>
              </a:rPr>
              <a:t>CA0-27</a:t>
            </a:r>
          </a:p>
        </p:txBody>
      </p:sp>
    </p:spTree>
    <p:extLst>
      <p:ext uri="{BB962C8B-B14F-4D97-AF65-F5344CB8AC3E}">
        <p14:creationId xmlns:p14="http://schemas.microsoft.com/office/powerpoint/2010/main" val="371402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8">
              <a:defRPr/>
            </a:pPr>
            <a:r>
              <a:rPr lang="en-GB" dirty="0"/>
              <a:t>Name: </a:t>
            </a:r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CA0-18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fr-FR"/>
              <a:t>Date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33122C9-A0B9-462F-8757-0847AD287B63}" type="slidenum">
              <a:rPr lang="en-US" smtClean="0"/>
              <a:pPr/>
              <a:t>5</a:t>
            </a:fld>
            <a:r>
              <a:rPr lang="en-US"/>
              <a:t>  I</a:t>
            </a:r>
            <a:endParaRPr lang="en-US" dirty="0"/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3FB24D42-136B-4867-939B-83C86BAF62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386" y="1268785"/>
            <a:ext cx="6155854" cy="310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88000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en-GB" dirty="0">
                <a:latin typeface="+mn-lt"/>
              </a:rPr>
              <a:t> </a:t>
            </a:r>
            <a:r>
              <a:rPr lang="en-GB" sz="1600" b="1" dirty="0">
                <a:solidFill>
                  <a:schemeClr val="bg2">
                    <a:lumMod val="75000"/>
                  </a:schemeClr>
                </a:solidFill>
              </a:rPr>
              <a:t>CA: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Cable Adapter</a:t>
            </a:r>
          </a:p>
          <a:p>
            <a:pPr marL="288000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endParaRPr lang="en-GB" sz="1600" b="1" dirty="0">
              <a:solidFill>
                <a:schemeClr val="bg2">
                  <a:lumMod val="75000"/>
                </a:schemeClr>
              </a:solidFill>
            </a:endParaRPr>
          </a:p>
          <a:p>
            <a:pPr marL="288000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en-GB" sz="1600" b="1" dirty="0">
                <a:solidFill>
                  <a:schemeClr val="bg2">
                    <a:lumMod val="75000"/>
                  </a:schemeClr>
                </a:solidFill>
              </a:rPr>
              <a:t> 0: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Refers to the size of the connector (external diameter of CA):</a:t>
            </a:r>
          </a:p>
          <a:p>
            <a:pPr marL="745200" lvl="2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en-GB" sz="1600" b="1" dirty="0">
                <a:solidFill>
                  <a:schemeClr val="bg2">
                    <a:lumMod val="75000"/>
                  </a:schemeClr>
                </a:solidFill>
              </a:rPr>
              <a:t> 0: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for 48</a:t>
            </a:r>
            <a:r>
              <a:rPr lang="en-GB" sz="1600" dirty="0">
                <a:solidFill>
                  <a:srgbClr val="FF0000"/>
                </a:solidFill>
              </a:rPr>
              <a:t>0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TB (</a:t>
            </a:r>
            <a:r>
              <a:rPr lang="el-GR" sz="1600" dirty="0">
                <a:solidFill>
                  <a:schemeClr val="bg2">
                    <a:lumMod val="75000"/>
                  </a:schemeClr>
                </a:solidFill>
              </a:rPr>
              <a:t>ϕ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e: 39 mm)</a:t>
            </a:r>
            <a:endParaRPr lang="en-GB" sz="1600" dirty="0">
              <a:solidFill>
                <a:schemeClr val="bg2">
                  <a:lumMod val="75000"/>
                </a:schemeClr>
              </a:solidFill>
            </a:endParaRPr>
          </a:p>
          <a:p>
            <a:pPr marL="745200" lvl="2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en-GB" sz="1600" b="1" dirty="0">
                <a:solidFill>
                  <a:schemeClr val="bg2">
                    <a:lumMod val="75000"/>
                  </a:schemeClr>
                </a:solidFill>
              </a:rPr>
              <a:t> 4: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for 48</a:t>
            </a:r>
            <a:r>
              <a:rPr lang="en-GB" sz="1600" dirty="0">
                <a:solidFill>
                  <a:srgbClr val="FF0000"/>
                </a:solidFill>
              </a:rPr>
              <a:t>4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TB (</a:t>
            </a:r>
            <a:r>
              <a:rPr lang="el-GR" sz="1600" dirty="0">
                <a:solidFill>
                  <a:schemeClr val="bg2">
                    <a:lumMod val="75000"/>
                  </a:schemeClr>
                </a:solidFill>
              </a:rPr>
              <a:t>ϕ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e: 54.5 mm)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(planned 2021)</a:t>
            </a:r>
          </a:p>
          <a:p>
            <a:pPr marL="745200" lvl="2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en-GB" sz="1600" b="1" dirty="0">
                <a:solidFill>
                  <a:schemeClr val="bg2">
                    <a:lumMod val="75000"/>
                  </a:schemeClr>
                </a:solidFill>
              </a:rPr>
              <a:t> 9: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for 48</a:t>
            </a:r>
            <a:r>
              <a:rPr lang="en-GB" sz="1600" dirty="0">
                <a:solidFill>
                  <a:srgbClr val="FF0000"/>
                </a:solidFill>
              </a:rPr>
              <a:t>9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TB (</a:t>
            </a:r>
            <a:r>
              <a:rPr lang="el-GR" sz="1600" dirty="0">
                <a:solidFill>
                  <a:schemeClr val="bg2">
                    <a:lumMod val="75000"/>
                  </a:schemeClr>
                </a:solidFill>
              </a:rPr>
              <a:t>ϕ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e: 74 mm)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(not planned)</a:t>
            </a:r>
          </a:p>
          <a:p>
            <a:pPr marL="288000" lvl="1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endParaRPr lang="en-GB" sz="1600" b="1" dirty="0">
              <a:solidFill>
                <a:schemeClr val="bg2">
                  <a:lumMod val="75000"/>
                </a:schemeClr>
              </a:solidFill>
            </a:endParaRPr>
          </a:p>
          <a:p>
            <a:pPr marL="288000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en-GB" sz="1600" b="1" dirty="0">
                <a:solidFill>
                  <a:schemeClr val="bg2">
                    <a:lumMod val="75000"/>
                  </a:schemeClr>
                </a:solidFill>
              </a:rPr>
              <a:t> -18: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Refers to the size of the cable (internal diameter of CA)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3802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>
            <a:extLst>
              <a:ext uri="{FF2B5EF4-FFF2-40B4-BE49-F238E27FC236}">
                <a16:creationId xmlns:a16="http://schemas.microsoft.com/office/drawing/2014/main" id="{956A186E-82FB-481D-865B-4EE19DD4C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71246"/>
            <a:ext cx="7309493" cy="2791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8">
              <a:defRPr/>
            </a:pPr>
            <a:r>
              <a:rPr lang="en-GB" dirty="0"/>
              <a:t>Design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fr-FR"/>
              <a:t>Date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33122C9-A0B9-462F-8757-0847AD287B63}" type="slidenum">
              <a:rPr lang="en-US" smtClean="0"/>
              <a:pPr/>
              <a:t>6</a:t>
            </a:fld>
            <a:r>
              <a:rPr lang="en-US"/>
              <a:t>  I</a:t>
            </a:r>
            <a:endParaRPr lang="en-US" dirty="0"/>
          </a:p>
        </p:txBody>
      </p:sp>
      <p:sp>
        <p:nvSpPr>
          <p:cNvPr id="11" name="Left-Right-Up Arrow 7">
            <a:extLst>
              <a:ext uri="{FF2B5EF4-FFF2-40B4-BE49-F238E27FC236}">
                <a16:creationId xmlns:a16="http://schemas.microsoft.com/office/drawing/2014/main" id="{7D003872-B82B-48B1-A471-805CA941B653}"/>
              </a:ext>
            </a:extLst>
          </p:cNvPr>
          <p:cNvSpPr/>
          <p:nvPr/>
        </p:nvSpPr>
        <p:spPr>
          <a:xfrm rot="10800000">
            <a:off x="1547664" y="3047661"/>
            <a:ext cx="2645202" cy="576064"/>
          </a:xfrm>
          <a:prstGeom prst="leftRightUpArrow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" name="Left-Right-Up Arrow 8">
            <a:extLst>
              <a:ext uri="{FF2B5EF4-FFF2-40B4-BE49-F238E27FC236}">
                <a16:creationId xmlns:a16="http://schemas.microsoft.com/office/drawing/2014/main" id="{820C1F22-5806-4BA8-BDF9-6257D07B5880}"/>
              </a:ext>
            </a:extLst>
          </p:cNvPr>
          <p:cNvSpPr/>
          <p:nvPr/>
        </p:nvSpPr>
        <p:spPr>
          <a:xfrm rot="10800000">
            <a:off x="4587131" y="3079119"/>
            <a:ext cx="1713061" cy="576064"/>
          </a:xfrm>
          <a:prstGeom prst="leftRightUpArrow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AF3221F-71D0-4D7D-95C6-BB1ABDEDC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3617711"/>
            <a:ext cx="3195985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1" algn="ctr" eaLnBrk="0" hangingPunct="0">
              <a:defRPr/>
            </a:pPr>
            <a:r>
              <a:rPr lang="en-GB" sz="1400" dirty="0">
                <a:solidFill>
                  <a:schemeClr val="bg2"/>
                </a:solidFill>
                <a:latin typeface="+mn-lt"/>
              </a:rPr>
              <a:t>Length in connector: 110 mm </a:t>
            </a:r>
          </a:p>
          <a:p>
            <a:pPr lvl="1" algn="ctr" eaLnBrk="0" hangingPunct="0">
              <a:defRPr/>
            </a:pPr>
            <a:r>
              <a:rPr lang="en-GB" sz="1400" dirty="0">
                <a:solidFill>
                  <a:schemeClr val="bg2"/>
                </a:solidFill>
              </a:rPr>
              <a:t>for use with 480TB, 430TB, 400LR, 400TB</a:t>
            </a:r>
            <a:endParaRPr lang="en-GB" sz="1400" dirty="0">
              <a:solidFill>
                <a:schemeClr val="bg2"/>
              </a:solidFill>
              <a:latin typeface="+mn-lt"/>
            </a:endParaRPr>
          </a:p>
          <a:p>
            <a:pPr algn="ctr" eaLnBrk="0" hangingPunct="0">
              <a:buFont typeface="Arial" charset="0"/>
              <a:buChar char="•"/>
              <a:defRPr/>
            </a:pPr>
            <a:endParaRPr lang="en-GB" sz="1400" dirty="0">
              <a:latin typeface="+mn-lt"/>
            </a:endParaRP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C973CC4C-6B36-4C48-8836-1711C4EEFF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6882" y="3660729"/>
            <a:ext cx="2467366" cy="540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1" algn="ctr" eaLnBrk="0" hangingPunct="0">
              <a:defRPr/>
            </a:pPr>
            <a:r>
              <a:rPr lang="en-GB" sz="1400" dirty="0">
                <a:solidFill>
                  <a:schemeClr val="bg2"/>
                </a:solidFill>
                <a:latin typeface="+mn-lt"/>
              </a:rPr>
              <a:t>Extra long water tightness zone for use with CW, CT, </a:t>
            </a:r>
            <a:r>
              <a:rPr lang="en-GB" sz="1400" dirty="0" err="1">
                <a:solidFill>
                  <a:schemeClr val="bg2"/>
                </a:solidFill>
                <a:latin typeface="+mn-lt"/>
              </a:rPr>
              <a:t>Wiski</a:t>
            </a:r>
            <a:r>
              <a:rPr lang="en-GB" sz="1400" dirty="0">
                <a:solidFill>
                  <a:schemeClr val="bg2"/>
                </a:solidFill>
                <a:latin typeface="+mn-lt"/>
              </a:rPr>
              <a:t> &amp; </a:t>
            </a:r>
            <a:r>
              <a:rPr lang="en-GB" sz="1400" dirty="0" err="1">
                <a:solidFill>
                  <a:schemeClr val="bg2"/>
                </a:solidFill>
                <a:latin typeface="+mn-lt"/>
              </a:rPr>
              <a:t>AluPe</a:t>
            </a:r>
            <a:r>
              <a:rPr lang="en-GB" sz="1400" dirty="0">
                <a:solidFill>
                  <a:schemeClr val="bg2"/>
                </a:solidFill>
                <a:latin typeface="+mn-lt"/>
              </a:rPr>
              <a:t> </a:t>
            </a:r>
          </a:p>
          <a:p>
            <a:pPr algn="ctr" eaLnBrk="0" hangingPunct="0">
              <a:buFont typeface="Arial" charset="0"/>
              <a:buChar char="•"/>
              <a:defRPr/>
            </a:pPr>
            <a:endParaRPr lang="en-GB" sz="1400" dirty="0">
              <a:latin typeface="+mn-lt"/>
            </a:endParaRPr>
          </a:p>
        </p:txBody>
      </p:sp>
      <p:sp>
        <p:nvSpPr>
          <p:cNvPr id="16" name="Left-Right-Up Arrow 11">
            <a:extLst>
              <a:ext uri="{FF2B5EF4-FFF2-40B4-BE49-F238E27FC236}">
                <a16:creationId xmlns:a16="http://schemas.microsoft.com/office/drawing/2014/main" id="{2EBA1298-151E-4496-9B17-A633429674F8}"/>
              </a:ext>
            </a:extLst>
          </p:cNvPr>
          <p:cNvSpPr/>
          <p:nvPr/>
        </p:nvSpPr>
        <p:spPr>
          <a:xfrm rot="10800000">
            <a:off x="4101967" y="3391055"/>
            <a:ext cx="576064" cy="936104"/>
          </a:xfrm>
          <a:prstGeom prst="leftRightUp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D310A046-275C-4EF5-8AB4-EF28763F1D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8670" y="4396469"/>
            <a:ext cx="3528392" cy="540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1" algn="ctr" eaLnBrk="0" hangingPunct="0">
              <a:defRPr/>
            </a:pPr>
            <a:r>
              <a:rPr lang="en-GB" sz="1400" dirty="0">
                <a:solidFill>
                  <a:schemeClr val="bg2"/>
                </a:solidFill>
                <a:latin typeface="+mn-lt"/>
              </a:rPr>
              <a:t>Ridge for robotization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F66A89A8-1320-4F28-B157-FD7EAAFA0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9661" y="3229687"/>
            <a:ext cx="19087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lvl="1" eaLnBrk="0" hangingPunct="0">
              <a:defRPr/>
            </a:pPr>
            <a:r>
              <a:rPr lang="en-GB" sz="2000" b="1" dirty="0">
                <a:solidFill>
                  <a:schemeClr val="bg2"/>
                </a:solidFill>
                <a:latin typeface="+mn-lt"/>
              </a:rPr>
              <a:t>Material</a:t>
            </a:r>
          </a:p>
          <a:p>
            <a:pPr lvl="1" eaLnBrk="0" hangingPunct="0">
              <a:defRPr/>
            </a:pPr>
            <a:r>
              <a:rPr lang="en-GB" sz="1400" dirty="0">
                <a:solidFill>
                  <a:schemeClr val="bg2"/>
                </a:solidFill>
              </a:rPr>
              <a:t>Black</a:t>
            </a:r>
          </a:p>
          <a:p>
            <a:pPr lvl="1" eaLnBrk="0" hangingPunct="0">
              <a:defRPr/>
            </a:pPr>
            <a:r>
              <a:rPr lang="en-GB" sz="1400" dirty="0">
                <a:solidFill>
                  <a:schemeClr val="bg2"/>
                </a:solidFill>
              </a:rPr>
              <a:t>Extra soft EPDM (same as 200CA)</a:t>
            </a:r>
            <a:endParaRPr lang="en-GB" sz="1400" dirty="0">
              <a:solidFill>
                <a:schemeClr val="bg2"/>
              </a:solidFill>
              <a:latin typeface="+mn-lt"/>
            </a:endParaRPr>
          </a:p>
          <a:p>
            <a:pPr eaLnBrk="0" hangingPunct="0">
              <a:buFont typeface="Arial" charset="0"/>
              <a:buChar char="•"/>
              <a:defRPr/>
            </a:pP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5820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8">
              <a:defRPr/>
            </a:pPr>
            <a:r>
              <a:rPr lang="en-GB" dirty="0"/>
              <a:t>Qualification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fr-FR"/>
              <a:t>Date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33122C9-A0B9-462F-8757-0847AD287B63}" type="slidenum">
              <a:rPr lang="en-US" smtClean="0"/>
              <a:pPr/>
              <a:t>7</a:t>
            </a:fld>
            <a:r>
              <a:rPr lang="en-US"/>
              <a:t>  I</a:t>
            </a:r>
            <a:endParaRPr lang="en-US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D7A7A19E-A47E-4DB8-B11D-CB90D5771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386" y="1268785"/>
            <a:ext cx="6155854" cy="310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88000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en-GB" dirty="0">
                <a:latin typeface="+mn-lt"/>
              </a:rPr>
              <a:t> </a:t>
            </a:r>
            <a:r>
              <a:rPr lang="en-GB" sz="1600" b="1" dirty="0">
                <a:solidFill>
                  <a:schemeClr val="bg2">
                    <a:lumMod val="75000"/>
                  </a:schemeClr>
                </a:solidFill>
              </a:rPr>
              <a:t>Released for: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12, 17,5 and 24 kV.</a:t>
            </a:r>
            <a:br>
              <a:rPr lang="en-GB" sz="16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Upgrade to 36 kV planned for Q3/2020.</a:t>
            </a:r>
          </a:p>
          <a:p>
            <a:pPr marL="288000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endParaRPr lang="en-GB" sz="1600" b="1" dirty="0">
              <a:solidFill>
                <a:schemeClr val="bg2">
                  <a:lumMod val="75000"/>
                </a:schemeClr>
              </a:solidFill>
            </a:endParaRPr>
          </a:p>
          <a:p>
            <a:pPr marL="288000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en-GB" sz="1600" b="1" dirty="0">
                <a:solidFill>
                  <a:schemeClr val="bg2">
                    <a:lumMod val="75000"/>
                  </a:schemeClr>
                </a:solidFill>
              </a:rPr>
              <a:t>Qualified for: </a:t>
            </a:r>
          </a:p>
          <a:p>
            <a:pPr marL="745200" lvl="1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430TB, 300PB, 480TB and 800PB.</a:t>
            </a:r>
          </a:p>
          <a:p>
            <a:pPr marL="745200" lvl="1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following HD629 D1 and D2.</a:t>
            </a:r>
          </a:p>
          <a:p>
            <a:pPr marL="745200" lvl="1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all test reports are available.</a:t>
            </a:r>
          </a:p>
          <a:p>
            <a:pPr marL="745200" lvl="1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nl-BE" sz="1600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en-GB" sz="1600" dirty="0" err="1">
                <a:solidFill>
                  <a:schemeClr val="bg1">
                    <a:lumMod val="50000"/>
                  </a:schemeClr>
                </a:solidFill>
              </a:rPr>
              <a:t>unning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 for 400LR and 400TB.</a:t>
            </a:r>
          </a:p>
          <a:p>
            <a:pPr lvl="1">
              <a:spcAft>
                <a:spcPts val="600"/>
              </a:spcAft>
              <a:buClr>
                <a:schemeClr val="tx2"/>
              </a:buClr>
              <a:buSzPct val="90000"/>
              <a:defRPr/>
            </a:pPr>
            <a:endParaRPr lang="en-GB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B4EF976-A86E-4D8A-A694-36334242F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987574"/>
            <a:ext cx="4499992" cy="3155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31073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8">
              <a:defRPr/>
            </a:pPr>
            <a:r>
              <a:rPr lang="en-GB" dirty="0"/>
              <a:t>Ranges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fr-FR"/>
              <a:t>Date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33122C9-A0B9-462F-8757-0847AD287B63}" type="slidenum">
              <a:rPr lang="en-US" smtClean="0"/>
              <a:pPr/>
              <a:t>8</a:t>
            </a:fld>
            <a:r>
              <a:rPr lang="en-US"/>
              <a:t>  I</a:t>
            </a:r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3B13CD0-3FB0-4B22-A5C3-C439B4DB4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646062"/>
              </p:ext>
            </p:extLst>
          </p:nvPr>
        </p:nvGraphicFramePr>
        <p:xfrm>
          <a:off x="1150939" y="987574"/>
          <a:ext cx="4707243" cy="3384375"/>
        </p:xfrm>
        <a:graphic>
          <a:graphicData uri="http://schemas.openxmlformats.org/drawingml/2006/table">
            <a:tbl>
              <a:tblPr firstRow="1" firstCol="1" bandRow="1">
                <a:tableStyleId>{91EBBBCC-DAD2-459C-BE2E-F6DE35CF9A28}</a:tableStyleId>
              </a:tblPr>
              <a:tblGrid>
                <a:gridCol w="1466883">
                  <a:extLst>
                    <a:ext uri="{9D8B030D-6E8A-4147-A177-3AD203B41FA5}">
                      <a16:colId xmlns:a16="http://schemas.microsoft.com/office/drawing/2014/main" val="623212238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48595609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494319655"/>
                    </a:ext>
                  </a:extLst>
                </a:gridCol>
              </a:tblGrid>
              <a:tr h="2603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CA0</a:t>
                      </a:r>
                      <a:endParaRPr lang="nl-BE" sz="16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430CA</a:t>
                      </a:r>
                      <a:endParaRPr lang="nl-BE" sz="16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411CA</a:t>
                      </a:r>
                      <a:endParaRPr lang="nl-BE" sz="160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6625933"/>
                  </a:ext>
                </a:extLst>
              </a:tr>
              <a:tr h="5206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CA0-11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12.0-19.0 mm</a:t>
                      </a:r>
                      <a:endParaRPr lang="nl-BE" sz="14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430CA-11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12.0-17.5 mm</a:t>
                      </a:r>
                      <a:endParaRPr lang="nl-BE" sz="14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411CA-11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12.0-17.5 mm</a:t>
                      </a:r>
                      <a:endParaRPr lang="nl-BE" sz="14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4805778"/>
                  </a:ext>
                </a:extLst>
              </a:tr>
              <a:tr h="5206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CA0-15</a:t>
                      </a:r>
                      <a:br>
                        <a:rPr lang="en-US" sz="16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16.0-26.5 </a:t>
                      </a:r>
                      <a:r>
                        <a:rPr lang="en-US" sz="1400" dirty="0">
                          <a:effectLst/>
                        </a:rPr>
                        <a:t>mm</a:t>
                      </a:r>
                      <a:endParaRPr lang="nl-BE" sz="14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430CA-16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17.0-23.5 mm</a:t>
                      </a:r>
                      <a:endParaRPr lang="nl-BE" sz="14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411CA-15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16.0-22.0 mm</a:t>
                      </a:r>
                      <a:endParaRPr lang="nl-BE" sz="14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5163585"/>
                  </a:ext>
                </a:extLst>
              </a:tr>
              <a:tr h="5206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CA0-18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19.0-32.6 mm</a:t>
                      </a:r>
                      <a:endParaRPr lang="nl-BE" sz="14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430CA-18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19.0-32.6 mm</a:t>
                      </a:r>
                      <a:endParaRPr lang="nl-BE" sz="14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411CA-19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20.0-26.5 mm</a:t>
                      </a:r>
                      <a:endParaRPr lang="nl-BE" sz="14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3121641"/>
                  </a:ext>
                </a:extLst>
              </a:tr>
              <a:tr h="520673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CA0-21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22.0-34.6 mm</a:t>
                      </a:r>
                      <a:endParaRPr lang="nl-BE" sz="14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430CA-21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22.0-33.0 mm</a:t>
                      </a:r>
                      <a:endParaRPr lang="nl-BE" sz="14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411CA-22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23.5-31.0 mm</a:t>
                      </a:r>
                      <a:endParaRPr lang="nl-BE" sz="14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3288869"/>
                  </a:ext>
                </a:extLst>
              </a:tr>
              <a:tr h="520673">
                <a:tc v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430CA-22</a:t>
                      </a:r>
                      <a:br>
                        <a:rPr lang="nl-B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nl-BE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23.5-32.0 mm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411CA-25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26.5-32.5 mm</a:t>
                      </a:r>
                      <a:endParaRPr lang="nl-BE" sz="14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0383503"/>
                  </a:ext>
                </a:extLst>
              </a:tr>
              <a:tr h="5206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CA0-27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28.5-37.5 mm</a:t>
                      </a:r>
                      <a:endParaRPr lang="nl-BE" sz="14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430CA-27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28.5-37.5 mm</a:t>
                      </a:r>
                      <a:endParaRPr lang="nl-BE" sz="14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411CA-27</a:t>
                      </a:r>
                      <a:br>
                        <a:rPr lang="en-US" sz="16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28.5-37.5 mm</a:t>
                      </a:r>
                      <a:endParaRPr lang="nl-BE" sz="1400" dirty="0">
                        <a:solidFill>
                          <a:srgbClr val="000000"/>
                        </a:solidFill>
                        <a:effectLst/>
                        <a:latin typeface="FuturaA Bk BT" panose="020B05020202040203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62153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7674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588">
              <a:defRPr/>
            </a:pPr>
            <a:r>
              <a:rPr lang="en-GB" dirty="0"/>
              <a:t>Advantages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fr-FR"/>
              <a:t>Date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33122C9-A0B9-462F-8757-0847AD287B63}" type="slidenum">
              <a:rPr lang="en-US" smtClean="0"/>
              <a:pPr/>
              <a:t>9</a:t>
            </a:fld>
            <a:r>
              <a:rPr lang="en-US"/>
              <a:t>  I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9C325F-D561-4577-A7A4-570EFC5B4F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066" y="1326909"/>
            <a:ext cx="5109422" cy="2489682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BFA03406-FDA9-4230-9C27-7B7B65A74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164" y="1452215"/>
            <a:ext cx="3344740" cy="22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88000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en-GB" sz="1600" b="1" dirty="0">
                <a:solidFill>
                  <a:schemeClr val="bg2">
                    <a:lumMod val="75000"/>
                  </a:schemeClr>
                </a:solidFill>
              </a:rPr>
              <a:t>Easy to install: </a:t>
            </a:r>
            <a:r>
              <a:rPr lang="en-GB" sz="1600" dirty="0">
                <a:solidFill>
                  <a:schemeClr val="bg2">
                    <a:lumMod val="75000"/>
                  </a:schemeClr>
                </a:solidFill>
              </a:rPr>
              <a:t>improved elasticity and reduced hardness.</a:t>
            </a:r>
          </a:p>
          <a:p>
            <a:pPr marL="288000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en-GB" sz="1600" b="1" dirty="0">
                <a:solidFill>
                  <a:schemeClr val="bg2">
                    <a:lumMod val="75000"/>
                  </a:schemeClr>
                </a:solidFill>
              </a:rPr>
              <a:t>No field control mastic: 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even </a:t>
            </a:r>
            <a:r>
              <a:rPr lang="nl-BE" sz="1600" dirty="0" err="1">
                <a:solidFill>
                  <a:schemeClr val="bg2">
                    <a:lumMod val="75000"/>
                  </a:schemeClr>
                </a:solidFill>
              </a:rPr>
              <a:t>when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l-BE" sz="1600" dirty="0" err="1">
                <a:solidFill>
                  <a:schemeClr val="bg2">
                    <a:lumMod val="75000"/>
                  </a:schemeClr>
                </a:solidFill>
              </a:rPr>
              <a:t>installed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 on </a:t>
            </a:r>
            <a:r>
              <a:rPr lang="nl-BE" sz="1600" dirty="0" err="1">
                <a:solidFill>
                  <a:schemeClr val="bg2">
                    <a:lumMod val="75000"/>
                  </a:schemeClr>
                </a:solidFill>
              </a:rPr>
              <a:t>pealable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l-BE" sz="1600" dirty="0" err="1">
                <a:solidFill>
                  <a:schemeClr val="bg2">
                    <a:lumMod val="75000"/>
                  </a:schemeClr>
                </a:solidFill>
              </a:rPr>
              <a:t>cable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  <a:p>
            <a:pPr marL="288000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nl-BE" sz="1600" b="1" dirty="0" err="1">
                <a:solidFill>
                  <a:schemeClr val="bg2">
                    <a:lumMod val="75000"/>
                  </a:schemeClr>
                </a:solidFill>
              </a:rPr>
              <a:t>Watertight</a:t>
            </a:r>
            <a:r>
              <a:rPr lang="nl-BE" sz="1600" b="1" dirty="0">
                <a:solidFill>
                  <a:schemeClr val="bg2">
                    <a:lumMod val="75000"/>
                  </a:schemeClr>
                </a:solidFill>
              </a:rPr>
              <a:t> solution: </a:t>
            </a:r>
            <a:r>
              <a:rPr lang="nl-BE" sz="1600" dirty="0" err="1">
                <a:solidFill>
                  <a:schemeClr val="bg2">
                    <a:lumMod val="75000"/>
                  </a:schemeClr>
                </a:solidFill>
              </a:rPr>
              <a:t>due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l-BE" sz="1600" dirty="0" err="1">
                <a:solidFill>
                  <a:schemeClr val="bg2">
                    <a:lumMod val="75000"/>
                  </a:schemeClr>
                </a:solidFill>
              </a:rPr>
              <a:t>to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 a </a:t>
            </a:r>
            <a:r>
              <a:rPr lang="nl-BE" sz="1600" dirty="0" err="1">
                <a:solidFill>
                  <a:schemeClr val="bg2">
                    <a:lumMod val="75000"/>
                  </a:schemeClr>
                </a:solidFill>
              </a:rPr>
              <a:t>longer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l-BE" sz="1600" dirty="0" err="1">
                <a:solidFill>
                  <a:schemeClr val="bg2">
                    <a:lumMod val="75000"/>
                  </a:schemeClr>
                </a:solidFill>
              </a:rPr>
              <a:t>cable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 jacket cover,</a:t>
            </a:r>
          </a:p>
          <a:p>
            <a:pPr marL="288000" indent="-288000">
              <a:spcAft>
                <a:spcPts val="600"/>
              </a:spcAft>
              <a:buClr>
                <a:schemeClr val="tx2"/>
              </a:buClr>
              <a:buSzPct val="90000"/>
              <a:buFont typeface="Wingdings" pitchFamily="2" charset="2"/>
              <a:buChar char=""/>
              <a:defRPr/>
            </a:pPr>
            <a:r>
              <a:rPr lang="nl-BE" sz="1600" b="1" dirty="0" err="1">
                <a:solidFill>
                  <a:schemeClr val="bg2">
                    <a:lumMod val="75000"/>
                  </a:schemeClr>
                </a:solidFill>
              </a:rPr>
              <a:t>Eco</a:t>
            </a:r>
            <a:r>
              <a:rPr lang="nl-BE" sz="1600" b="1" dirty="0">
                <a:solidFill>
                  <a:schemeClr val="bg2">
                    <a:lumMod val="75000"/>
                  </a:schemeClr>
                </a:solidFill>
              </a:rPr>
              <a:t> design: </a:t>
            </a:r>
            <a:r>
              <a:rPr lang="nl-BE" sz="1600" dirty="0">
                <a:solidFill>
                  <a:schemeClr val="bg2">
                    <a:lumMod val="75000"/>
                  </a:schemeClr>
                </a:solidFill>
              </a:rPr>
              <a:t>no more metal oxides.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spcAft>
                <a:spcPts val="600"/>
              </a:spcAft>
              <a:buClr>
                <a:schemeClr val="tx2"/>
              </a:buClr>
              <a:buSzPct val="90000"/>
              <a:defRPr/>
            </a:pPr>
            <a:endParaRPr lang="en-GB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933575"/>
      </p:ext>
    </p:extLst>
  </p:cSld>
  <p:clrMapOvr>
    <a:masterClrMapping/>
  </p:clrMapOvr>
</p:sld>
</file>

<file path=ppt/theme/theme1.xml><?xml version="1.0" encoding="utf-8"?>
<a:theme xmlns:a="http://schemas.openxmlformats.org/drawingml/2006/main" name="Nexans_PPT_Printable version_16-9">
  <a:themeElements>
    <a:clrScheme name="NEXANS">
      <a:dk1>
        <a:sysClr val="windowText" lastClr="000000"/>
      </a:dk1>
      <a:lt1>
        <a:srgbClr val="FFFFFF"/>
      </a:lt1>
      <a:dk2>
        <a:srgbClr val="E41F18"/>
      </a:dk2>
      <a:lt2>
        <a:srgbClr val="848689"/>
      </a:lt2>
      <a:accent1>
        <a:srgbClr val="F39200"/>
      </a:accent1>
      <a:accent2>
        <a:srgbClr val="FFCE32"/>
      </a:accent2>
      <a:accent3>
        <a:srgbClr val="0C8FCB"/>
      </a:accent3>
      <a:accent4>
        <a:srgbClr val="5DC5EA"/>
      </a:accent4>
      <a:accent5>
        <a:srgbClr val="53B04B"/>
      </a:accent5>
      <a:accent6>
        <a:srgbClr val="BCCF00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Präsentationsvorlage_NPAG_blanko_16-9</Template>
  <TotalTime>0</TotalTime>
  <Words>402</Words>
  <Application>Microsoft Office PowerPoint</Application>
  <PresentationFormat>On-screen Show (16:9)</PresentationFormat>
  <Paragraphs>115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FuturaA Bk BT</vt:lpstr>
      <vt:lpstr>Wingdings</vt:lpstr>
      <vt:lpstr>Nexans_PPT_Printable version_16-9</vt:lpstr>
      <vt:lpstr>New Cable Adaptor CA0</vt:lpstr>
      <vt:lpstr>What is a cable adaptor</vt:lpstr>
      <vt:lpstr>Objective &amp; concept</vt:lpstr>
      <vt:lpstr>Complexity Reduction</vt:lpstr>
      <vt:lpstr>Name: CA0-18</vt:lpstr>
      <vt:lpstr>Design</vt:lpstr>
      <vt:lpstr>Qualification</vt:lpstr>
      <vt:lpstr>Ranges</vt:lpstr>
      <vt:lpstr>Advantages</vt:lpstr>
      <vt:lpstr>Transition</vt:lpstr>
      <vt:lpstr>PowerPoint Presentation</vt:lpstr>
    </vt:vector>
  </TitlesOfParts>
  <Manager>Nexans</Manager>
  <Company>Nexans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subject>Nexans</dc:subject>
  <dc:creator>Volker DOBECK</dc:creator>
  <cp:lastModifiedBy>Dries BERLENGEE</cp:lastModifiedBy>
  <cp:revision>50</cp:revision>
  <cp:lastPrinted>2019-11-18T09:57:57Z</cp:lastPrinted>
  <dcterms:created xsi:type="dcterms:W3CDTF">2019-10-18T07:46:29Z</dcterms:created>
  <dcterms:modified xsi:type="dcterms:W3CDTF">2020-01-24T08:41:41Z</dcterms:modified>
</cp:coreProperties>
</file>